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30" r:id="rId3"/>
    <p:sldId id="331" r:id="rId4"/>
    <p:sldId id="332" r:id="rId5"/>
    <p:sldId id="333" r:id="rId6"/>
    <p:sldId id="334" r:id="rId7"/>
    <p:sldId id="336" r:id="rId8"/>
    <p:sldId id="337" r:id="rId9"/>
    <p:sldId id="341" r:id="rId10"/>
    <p:sldId id="342" r:id="rId11"/>
    <p:sldId id="343" r:id="rId12"/>
    <p:sldId id="344" r:id="rId13"/>
  </p:sldIdLst>
  <p:sldSz cx="9144000" cy="6858000" type="screen4x3"/>
  <p:notesSz cx="6858000" cy="9144000"/>
  <p:defaultTextStyle>
    <a:defPPr>
      <a:defRPr lang="en-US"/>
    </a:defPPr>
    <a:lvl1pPr algn="l" rtl="0" eaLnBrk="0" fontAlgn="base" hangingPunct="0">
      <a:spcBef>
        <a:spcPct val="50000"/>
      </a:spcBef>
      <a:spcAft>
        <a:spcPct val="0"/>
      </a:spcAft>
      <a:defRPr b="1" kern="1200">
        <a:solidFill>
          <a:schemeClr val="tx1"/>
        </a:solidFill>
        <a:latin typeface="Verdana" pitchFamily="34" charset="0"/>
        <a:ea typeface="+mn-ea"/>
        <a:cs typeface="Arial" charset="0"/>
      </a:defRPr>
    </a:lvl1pPr>
    <a:lvl2pPr marL="457200" algn="l" rtl="0" eaLnBrk="0" fontAlgn="base" hangingPunct="0">
      <a:spcBef>
        <a:spcPct val="50000"/>
      </a:spcBef>
      <a:spcAft>
        <a:spcPct val="0"/>
      </a:spcAft>
      <a:defRPr b="1" kern="1200">
        <a:solidFill>
          <a:schemeClr val="tx1"/>
        </a:solidFill>
        <a:latin typeface="Verdana" pitchFamily="34" charset="0"/>
        <a:ea typeface="+mn-ea"/>
        <a:cs typeface="Arial" charset="0"/>
      </a:defRPr>
    </a:lvl2pPr>
    <a:lvl3pPr marL="914400" algn="l" rtl="0" eaLnBrk="0" fontAlgn="base" hangingPunct="0">
      <a:spcBef>
        <a:spcPct val="50000"/>
      </a:spcBef>
      <a:spcAft>
        <a:spcPct val="0"/>
      </a:spcAft>
      <a:defRPr b="1" kern="1200">
        <a:solidFill>
          <a:schemeClr val="tx1"/>
        </a:solidFill>
        <a:latin typeface="Verdana" pitchFamily="34" charset="0"/>
        <a:ea typeface="+mn-ea"/>
        <a:cs typeface="Arial" charset="0"/>
      </a:defRPr>
    </a:lvl3pPr>
    <a:lvl4pPr marL="1371600" algn="l" rtl="0" eaLnBrk="0" fontAlgn="base" hangingPunct="0">
      <a:spcBef>
        <a:spcPct val="50000"/>
      </a:spcBef>
      <a:spcAft>
        <a:spcPct val="0"/>
      </a:spcAft>
      <a:defRPr b="1" kern="1200">
        <a:solidFill>
          <a:schemeClr val="tx1"/>
        </a:solidFill>
        <a:latin typeface="Verdana" pitchFamily="34" charset="0"/>
        <a:ea typeface="+mn-ea"/>
        <a:cs typeface="Arial" charset="0"/>
      </a:defRPr>
    </a:lvl4pPr>
    <a:lvl5pPr marL="1828800" algn="l" rtl="0" eaLnBrk="0" fontAlgn="base" hangingPunct="0">
      <a:spcBef>
        <a:spcPct val="5000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a:srgbClr val="FF6600"/>
    <a:srgbClr val="800080"/>
    <a:srgbClr val="CEE1FE"/>
    <a:srgbClr val="4F95FD"/>
    <a:srgbClr val="3333FF"/>
    <a:srgbClr val="00CC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4854" autoAdjust="0"/>
  </p:normalViewPr>
  <p:slideViewPr>
    <p:cSldViewPr>
      <p:cViewPr>
        <p:scale>
          <a:sx n="68" d="100"/>
          <a:sy n="68" d="100"/>
        </p:scale>
        <p:origin x="-534" y="-120"/>
      </p:cViewPr>
      <p:guideLst>
        <p:guide orient="horz" pos="2160"/>
        <p:guide orient="horz" pos="62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9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defRPr sz="1200" b="0">
                <a:cs typeface="Arial" charset="0"/>
              </a:defRPr>
            </a:lvl1pPr>
          </a:lstStyle>
          <a:p>
            <a:pPr>
              <a:defRPr/>
            </a:pPr>
            <a:endParaRPr lang="en-US"/>
          </a:p>
        </p:txBody>
      </p:sp>
      <p:sp>
        <p:nvSpPr>
          <p:cNvPr id="36867" name="Rectangle 3"/>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200" b="0">
                <a:cs typeface="Arial" charset="0"/>
              </a:defRPr>
            </a:lvl1pPr>
          </a:lstStyle>
          <a:p>
            <a:pPr>
              <a:defRPr/>
            </a:pPr>
            <a:endParaRPr lang="en-US"/>
          </a:p>
        </p:txBody>
      </p:sp>
      <p:sp>
        <p:nvSpPr>
          <p:cNvPr id="36868" name="Rectangle 4"/>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defRPr sz="1200" b="0">
                <a:cs typeface="Arial" charset="0"/>
              </a:defRPr>
            </a:lvl1pPr>
          </a:lstStyle>
          <a:p>
            <a:pPr>
              <a:defRPr/>
            </a:pPr>
            <a:endParaRPr lang="en-US"/>
          </a:p>
        </p:txBody>
      </p:sp>
      <p:sp>
        <p:nvSpPr>
          <p:cNvPr id="36869" name="Rectangle 5"/>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defRPr sz="1200" b="0">
                <a:cs typeface="Arial" charset="0"/>
              </a:defRPr>
            </a:lvl1pPr>
          </a:lstStyle>
          <a:p>
            <a:pPr>
              <a:defRPr/>
            </a:pPr>
            <a:fld id="{B352A559-336E-489F-8B0B-BC4B2935D3E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defRPr sz="1200" b="0">
                <a:latin typeface="Times New Roman" pitchFamily="18" charset="0"/>
                <a:cs typeface="Arial" charset="0"/>
              </a:defRPr>
            </a:lvl1pPr>
          </a:lstStyle>
          <a:p>
            <a:pPr>
              <a:defRPr/>
            </a:pPr>
            <a:endParaRPr lang="en-US"/>
          </a:p>
        </p:txBody>
      </p:sp>
      <p:sp>
        <p:nvSpPr>
          <p:cNvPr id="1229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200" b="0">
                <a:latin typeface="Times New Roman" pitchFamily="18" charset="0"/>
                <a:cs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defRPr sz="1200" b="0">
                <a:latin typeface="Times New Roman" pitchFamily="18" charset="0"/>
                <a:cs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defRPr sz="1200" b="0">
                <a:latin typeface="Times New Roman" pitchFamily="18" charset="0"/>
                <a:cs typeface="Arial" charset="0"/>
              </a:defRPr>
            </a:lvl1pPr>
          </a:lstStyle>
          <a:p>
            <a:pPr>
              <a:defRPr/>
            </a:pPr>
            <a:fld id="{263323B7-D198-446C-B66B-1A02AD05C38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23FB99-34DF-4BFB-9A39-7A4A4E45B77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C388E2-BCA4-4B1D-B157-30F06F0859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3E762C-4417-47CD-9CD7-44DE1FA62A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66FD31-9486-4254-94BA-F8173EE348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AB4B42-B6F6-4B91-9171-D1388B4E46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796F72-C8BA-4237-A9C5-F5295ECE37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CD6345-5E85-4FAD-95C2-A5F2127EED7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A87682-FE64-4C3B-9A25-5E5D9D6670F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6667FC-5901-4962-A60A-1E6EE96678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36BE2A-8937-4AB7-A103-6D19C0A7F6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D607D7-201F-47F4-B184-6239FBD21B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defRPr sz="1400" b="0">
                <a:latin typeface="+mn-lt"/>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spcBef>
                <a:spcPct val="0"/>
              </a:spcBef>
              <a:defRPr sz="1400" b="0">
                <a:latin typeface="+mn-lt"/>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400" b="0">
                <a:latin typeface="+mn-lt"/>
                <a:cs typeface="Arial" charset="0"/>
              </a:defRPr>
            </a:lvl1pPr>
          </a:lstStyle>
          <a:p>
            <a:pPr>
              <a:defRPr/>
            </a:pPr>
            <a:fld id="{707C41AA-242C-4FE8-95FF-FCB10EDA7BCA}" type="slidenum">
              <a:rPr lang="en-US"/>
              <a:pPr>
                <a:defRPr/>
              </a:pPr>
              <a:t>‹#›</a:t>
            </a:fld>
            <a:endParaRPr lang="en-US"/>
          </a:p>
        </p:txBody>
      </p:sp>
      <p:grpSp>
        <p:nvGrpSpPr>
          <p:cNvPr id="1031" name="Group 14"/>
          <p:cNvGrpSpPr>
            <a:grpSpLocks/>
          </p:cNvGrpSpPr>
          <p:nvPr userDrawn="1"/>
        </p:nvGrpSpPr>
        <p:grpSpPr bwMode="auto">
          <a:xfrm>
            <a:off x="0" y="0"/>
            <a:ext cx="9144000" cy="6862763"/>
            <a:chOff x="0" y="0"/>
            <a:chExt cx="5760" cy="4323"/>
          </a:xfrm>
        </p:grpSpPr>
        <p:grpSp>
          <p:nvGrpSpPr>
            <p:cNvPr id="1032" name="Group 7"/>
            <p:cNvGrpSpPr>
              <a:grpSpLocks/>
            </p:cNvGrpSpPr>
            <p:nvPr userDrawn="1"/>
          </p:nvGrpSpPr>
          <p:grpSpPr bwMode="auto">
            <a:xfrm>
              <a:off x="0" y="0"/>
              <a:ext cx="5760" cy="4323"/>
              <a:chOff x="0" y="0"/>
              <a:chExt cx="5760" cy="4323"/>
            </a:xfrm>
          </p:grpSpPr>
          <p:pic>
            <p:nvPicPr>
              <p:cNvPr id="1034" name="Picture 8"/>
              <p:cNvPicPr>
                <a:picLocks noChangeAspect="1" noChangeArrowheads="1"/>
              </p:cNvPicPr>
              <p:nvPr/>
            </p:nvPicPr>
            <p:blipFill>
              <a:blip r:embed="rId13" cstate="print"/>
              <a:srcRect/>
              <a:stretch>
                <a:fillRect/>
              </a:stretch>
            </p:blipFill>
            <p:spPr bwMode="auto">
              <a:xfrm>
                <a:off x="0" y="0"/>
                <a:ext cx="5760" cy="461"/>
              </a:xfrm>
              <a:prstGeom prst="rect">
                <a:avLst/>
              </a:prstGeom>
              <a:noFill/>
              <a:ln w="9525">
                <a:noFill/>
                <a:miter lim="800000"/>
                <a:headEnd/>
                <a:tailEnd/>
              </a:ln>
            </p:spPr>
          </p:pic>
          <p:pic>
            <p:nvPicPr>
              <p:cNvPr id="1035" name="Picture 9"/>
              <p:cNvPicPr>
                <a:picLocks noChangeAspect="1" noChangeArrowheads="1"/>
              </p:cNvPicPr>
              <p:nvPr/>
            </p:nvPicPr>
            <p:blipFill>
              <a:blip r:embed="rId14" cstate="print"/>
              <a:srcRect/>
              <a:stretch>
                <a:fillRect/>
              </a:stretch>
            </p:blipFill>
            <p:spPr bwMode="auto">
              <a:xfrm>
                <a:off x="0" y="4129"/>
                <a:ext cx="5760" cy="192"/>
              </a:xfrm>
              <a:prstGeom prst="rect">
                <a:avLst/>
              </a:prstGeom>
              <a:noFill/>
              <a:ln w="9525">
                <a:noFill/>
                <a:miter lim="800000"/>
                <a:headEnd/>
                <a:tailEnd/>
              </a:ln>
            </p:spPr>
          </p:pic>
          <p:sp>
            <p:nvSpPr>
              <p:cNvPr id="1036" name="Text Box 10"/>
              <p:cNvSpPr txBox="1">
                <a:spLocks noChangeArrowheads="1"/>
              </p:cNvSpPr>
              <p:nvPr/>
            </p:nvSpPr>
            <p:spPr bwMode="auto">
              <a:xfrm>
                <a:off x="0" y="4131"/>
                <a:ext cx="1669" cy="192"/>
              </a:xfrm>
              <a:prstGeom prst="rect">
                <a:avLst/>
              </a:prstGeom>
              <a:noFill/>
              <a:ln w="9525">
                <a:noFill/>
                <a:miter lim="800000"/>
                <a:headEnd/>
                <a:tailEnd/>
              </a:ln>
            </p:spPr>
            <p:txBody>
              <a:bodyPr wrap="none" anchor="ctr">
                <a:spAutoFit/>
              </a:bodyPr>
              <a:lstStyle/>
              <a:p>
                <a:r>
                  <a:rPr lang="en-US" sz="1400">
                    <a:solidFill>
                      <a:schemeClr val="bg1"/>
                    </a:solidFill>
                  </a:rPr>
                  <a:t>Holt McDougal Algebra 1</a:t>
                </a:r>
              </a:p>
            </p:txBody>
          </p:sp>
          <p:sp>
            <p:nvSpPr>
              <p:cNvPr id="1037" name="Text Box 11"/>
              <p:cNvSpPr txBox="1">
                <a:spLocks noChangeArrowheads="1"/>
              </p:cNvSpPr>
              <p:nvPr/>
            </p:nvSpPr>
            <p:spPr bwMode="auto">
              <a:xfrm>
                <a:off x="309" y="71"/>
                <a:ext cx="116" cy="330"/>
              </a:xfrm>
              <a:prstGeom prst="rect">
                <a:avLst/>
              </a:prstGeom>
              <a:noFill/>
              <a:ln w="9525">
                <a:noFill/>
                <a:miter lim="800000"/>
                <a:headEnd/>
                <a:tailEnd/>
              </a:ln>
            </p:spPr>
            <p:txBody>
              <a:bodyPr wrap="none" anchor="ctr">
                <a:spAutoFit/>
              </a:bodyPr>
              <a:lstStyle/>
              <a:p>
                <a:pPr algn="ctr"/>
                <a:endParaRPr lang="en-US" sz="2800" b="0">
                  <a:latin typeface="Arial" charset="0"/>
                </a:endParaRPr>
              </a:p>
            </p:txBody>
          </p:sp>
          <p:sp>
            <p:nvSpPr>
              <p:cNvPr id="2" name="Text Box 12"/>
              <p:cNvSpPr txBox="1">
                <a:spLocks noChangeArrowheads="1"/>
              </p:cNvSpPr>
              <p:nvPr/>
            </p:nvSpPr>
            <p:spPr bwMode="auto">
              <a:xfrm>
                <a:off x="750" y="62"/>
                <a:ext cx="3930" cy="365"/>
              </a:xfrm>
              <a:prstGeom prst="rect">
                <a:avLst/>
              </a:prstGeom>
              <a:noFill/>
              <a:ln>
                <a:noFill/>
              </a:ln>
              <a:effectLst/>
              <a:extLst/>
            </p:spPr>
            <p:txBody>
              <a:bodyPr wrap="none" anchor="ctr">
                <a:spAutoFit/>
              </a:bodyPr>
              <a:lstStyle>
                <a:lvl1pPr>
                  <a:defRPr b="1">
                    <a:solidFill>
                      <a:schemeClr val="tx1"/>
                    </a:solidFill>
                    <a:latin typeface="Verdana" pitchFamily="34" charset="0"/>
                    <a:cs typeface="Arial" charset="0"/>
                  </a:defRPr>
                </a:lvl1pPr>
                <a:lvl2pPr marL="742950" indent="-285750">
                  <a:defRPr b="1">
                    <a:solidFill>
                      <a:schemeClr val="tx1"/>
                    </a:solidFill>
                    <a:latin typeface="Verdana" pitchFamily="34" charset="0"/>
                    <a:cs typeface="Arial" charset="0"/>
                  </a:defRPr>
                </a:lvl2pPr>
                <a:lvl3pPr marL="1143000" indent="-228600">
                  <a:defRPr b="1">
                    <a:solidFill>
                      <a:schemeClr val="tx1"/>
                    </a:solidFill>
                    <a:latin typeface="Verdana" pitchFamily="34" charset="0"/>
                    <a:cs typeface="Arial" charset="0"/>
                  </a:defRPr>
                </a:lvl3pPr>
                <a:lvl4pPr marL="1600200" indent="-228600">
                  <a:defRPr b="1">
                    <a:solidFill>
                      <a:schemeClr val="tx1"/>
                    </a:solidFill>
                    <a:latin typeface="Verdana" pitchFamily="34" charset="0"/>
                    <a:cs typeface="Arial" charset="0"/>
                  </a:defRPr>
                </a:lvl4pPr>
                <a:lvl5pPr marL="2057400" indent="-228600">
                  <a:defRPr b="1">
                    <a:solidFill>
                      <a:schemeClr val="tx1"/>
                    </a:solidFill>
                    <a:latin typeface="Verdana" pitchFamily="34" charset="0"/>
                    <a:cs typeface="Arial" charset="0"/>
                  </a:defRPr>
                </a:lvl5pPr>
                <a:lvl6pPr marL="2514600" indent="-228600" eaLnBrk="0" fontAlgn="base" hangingPunct="0">
                  <a:spcBef>
                    <a:spcPct val="50000"/>
                  </a:spcBef>
                  <a:spcAft>
                    <a:spcPct val="0"/>
                  </a:spcAft>
                  <a:defRPr b="1">
                    <a:solidFill>
                      <a:schemeClr val="tx1"/>
                    </a:solidFill>
                    <a:latin typeface="Verdana" pitchFamily="34" charset="0"/>
                    <a:cs typeface="Arial" charset="0"/>
                  </a:defRPr>
                </a:lvl6pPr>
                <a:lvl7pPr marL="2971800" indent="-228600" eaLnBrk="0" fontAlgn="base" hangingPunct="0">
                  <a:spcBef>
                    <a:spcPct val="50000"/>
                  </a:spcBef>
                  <a:spcAft>
                    <a:spcPct val="0"/>
                  </a:spcAft>
                  <a:defRPr b="1">
                    <a:solidFill>
                      <a:schemeClr val="tx1"/>
                    </a:solidFill>
                    <a:latin typeface="Verdana" pitchFamily="34" charset="0"/>
                    <a:cs typeface="Arial" charset="0"/>
                  </a:defRPr>
                </a:lvl7pPr>
                <a:lvl8pPr marL="3429000" indent="-228600" eaLnBrk="0" fontAlgn="base" hangingPunct="0">
                  <a:spcBef>
                    <a:spcPct val="50000"/>
                  </a:spcBef>
                  <a:spcAft>
                    <a:spcPct val="0"/>
                  </a:spcAft>
                  <a:defRPr b="1">
                    <a:solidFill>
                      <a:schemeClr val="tx1"/>
                    </a:solidFill>
                    <a:latin typeface="Verdana" pitchFamily="34" charset="0"/>
                    <a:cs typeface="Arial" charset="0"/>
                  </a:defRPr>
                </a:lvl8pPr>
                <a:lvl9pPr marL="3886200" indent="-228600" eaLnBrk="0" fontAlgn="base" hangingPunct="0">
                  <a:spcBef>
                    <a:spcPct val="50000"/>
                  </a:spcBef>
                  <a:spcAft>
                    <a:spcPct val="0"/>
                  </a:spcAft>
                  <a:defRPr b="1">
                    <a:solidFill>
                      <a:schemeClr val="tx1"/>
                    </a:solidFill>
                    <a:latin typeface="Verdana" pitchFamily="34" charset="0"/>
                    <a:cs typeface="Arial" charset="0"/>
                  </a:defRPr>
                </a:lvl9pPr>
              </a:lstStyle>
              <a:p>
                <a:pPr>
                  <a:defRPr/>
                </a:pPr>
                <a:r>
                  <a:rPr lang="en-US" sz="3200" b="0" smtClean="0">
                    <a:solidFill>
                      <a:schemeClr val="bg1"/>
                    </a:solidFill>
                    <a:latin typeface="Arial Black" pitchFamily="34" charset="0"/>
                  </a:rPr>
                  <a:t>Applications of Proportions</a:t>
                </a:r>
                <a:endParaRPr lang="en-US" sz="2400" b="0" smtClean="0"/>
              </a:p>
            </p:txBody>
          </p:sp>
        </p:grpSp>
        <p:pic>
          <p:nvPicPr>
            <p:cNvPr id="1033" name="Picture 13" descr="chater_screen"/>
            <p:cNvPicPr>
              <a:picLocks noChangeAspect="1" noChangeArrowheads="1"/>
            </p:cNvPicPr>
            <p:nvPr userDrawn="1"/>
          </p:nvPicPr>
          <p:blipFill>
            <a:blip r:embed="rId15" cstate="print"/>
            <a:srcRect/>
            <a:stretch>
              <a:fillRect/>
            </a:stretch>
          </p:blipFill>
          <p:spPr bwMode="auto">
            <a:xfrm>
              <a:off x="2574" y="4128"/>
              <a:ext cx="3186" cy="192"/>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_rels/slide1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39"/>
          <p:cNvGrpSpPr>
            <a:grpSpLocks/>
          </p:cNvGrpSpPr>
          <p:nvPr/>
        </p:nvGrpSpPr>
        <p:grpSpPr bwMode="auto">
          <a:xfrm>
            <a:off x="0" y="0"/>
            <a:ext cx="9144000" cy="6858000"/>
            <a:chOff x="0" y="0"/>
            <a:chExt cx="5760" cy="4320"/>
          </a:xfrm>
        </p:grpSpPr>
        <p:pic>
          <p:nvPicPr>
            <p:cNvPr id="2056" name="Picture 2"/>
            <p:cNvPicPr>
              <a:picLocks noChangeAspect="1" noChangeArrowheads="1"/>
            </p:cNvPicPr>
            <p:nvPr/>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2057" name="Text Box 3"/>
            <p:cNvSpPr txBox="1">
              <a:spLocks noChangeArrowheads="1"/>
            </p:cNvSpPr>
            <p:nvPr/>
          </p:nvSpPr>
          <p:spPr bwMode="auto">
            <a:xfrm>
              <a:off x="441" y="201"/>
              <a:ext cx="116" cy="136"/>
            </a:xfrm>
            <a:prstGeom prst="rect">
              <a:avLst/>
            </a:prstGeom>
            <a:noFill/>
            <a:ln w="9525">
              <a:noFill/>
              <a:miter lim="800000"/>
              <a:headEnd/>
              <a:tailEnd/>
            </a:ln>
          </p:spPr>
          <p:txBody>
            <a:bodyPr wrap="none" anchor="ctr">
              <a:spAutoFit/>
            </a:bodyPr>
            <a:lstStyle/>
            <a:p>
              <a:pPr algn="ctr"/>
              <a:endParaRPr lang="en-US" sz="800" b="0">
                <a:latin typeface="Arial" charset="0"/>
              </a:endParaRPr>
            </a:p>
          </p:txBody>
        </p:sp>
        <p:sp>
          <p:nvSpPr>
            <p:cNvPr id="2058" name="Text Box 4"/>
            <p:cNvSpPr txBox="1">
              <a:spLocks noChangeArrowheads="1"/>
            </p:cNvSpPr>
            <p:nvPr/>
          </p:nvSpPr>
          <p:spPr bwMode="auto">
            <a:xfrm>
              <a:off x="910" y="96"/>
              <a:ext cx="4706" cy="365"/>
            </a:xfrm>
            <a:prstGeom prst="rect">
              <a:avLst/>
            </a:prstGeom>
            <a:noFill/>
            <a:ln w="9525">
              <a:noFill/>
              <a:miter lim="800000"/>
              <a:headEnd/>
              <a:tailEnd/>
            </a:ln>
          </p:spPr>
          <p:txBody>
            <a:bodyPr anchor="ctr">
              <a:spAutoFit/>
            </a:bodyPr>
            <a:lstStyle/>
            <a:p>
              <a:r>
                <a:rPr lang="en-US" sz="3200" b="0">
                  <a:solidFill>
                    <a:schemeClr val="bg1"/>
                  </a:solidFill>
                  <a:latin typeface="Arial Black" pitchFamily="34" charset="0"/>
                </a:rPr>
                <a:t>Applications of Proportions</a:t>
              </a:r>
              <a:endParaRPr lang="en-US" sz="3200" b="0">
                <a:latin typeface="Arial Black" pitchFamily="34" charset="0"/>
              </a:endParaRPr>
            </a:p>
          </p:txBody>
        </p:sp>
        <p:sp>
          <p:nvSpPr>
            <p:cNvPr id="2059" name="Text Box 8"/>
            <p:cNvSpPr txBox="1">
              <a:spLocks noChangeArrowheads="1"/>
            </p:cNvSpPr>
            <p:nvPr/>
          </p:nvSpPr>
          <p:spPr bwMode="auto">
            <a:xfrm>
              <a:off x="0" y="4126"/>
              <a:ext cx="1248" cy="192"/>
            </a:xfrm>
            <a:prstGeom prst="rect">
              <a:avLst/>
            </a:prstGeom>
            <a:noFill/>
            <a:ln w="9525">
              <a:noFill/>
              <a:miter lim="800000"/>
              <a:headEnd/>
              <a:tailEnd/>
            </a:ln>
          </p:spPr>
          <p:txBody>
            <a:bodyPr>
              <a:spAutoFit/>
            </a:bodyPr>
            <a:lstStyle/>
            <a:p>
              <a:pPr>
                <a:spcBef>
                  <a:spcPct val="0"/>
                </a:spcBef>
              </a:pPr>
              <a:r>
                <a:rPr lang="en-US" sz="1400">
                  <a:solidFill>
                    <a:schemeClr val="bg1"/>
                  </a:solidFill>
                </a:rPr>
                <a:t>Holt Algebra 1</a:t>
              </a:r>
            </a:p>
          </p:txBody>
        </p:sp>
      </p:grpSp>
      <p:sp>
        <p:nvSpPr>
          <p:cNvPr id="19491" name="Text Box 35">
            <a:hlinkClick r:id="" action="ppaction://noaction"/>
          </p:cNvPr>
          <p:cNvSpPr txBox="1">
            <a:spLocks noChangeArrowheads="1"/>
          </p:cNvSpPr>
          <p:nvPr/>
        </p:nvSpPr>
        <p:spPr bwMode="auto">
          <a:xfrm>
            <a:off x="3657600" y="3657600"/>
            <a:ext cx="4038600" cy="519113"/>
          </a:xfrm>
          <a:prstGeom prst="rect">
            <a:avLst/>
          </a:prstGeom>
          <a:noFill/>
          <a:ln>
            <a:noFill/>
          </a:ln>
          <a:effectLst/>
          <a:extLst/>
        </p:spPr>
        <p:txBody>
          <a:bodyPr>
            <a:spAutoFit/>
          </a:bodyPr>
          <a:lstStyle/>
          <a:p>
            <a:pPr>
              <a:defRPr/>
            </a:pPr>
            <a:r>
              <a:rPr lang="en-US" sz="2800" b="0" u="sng">
                <a:solidFill>
                  <a:schemeClr val="bg1"/>
                </a:solidFill>
                <a:effectLst>
                  <a:outerShdw blurRad="38100" dist="38100" dir="2700000" algn="tl">
                    <a:srgbClr val="C0C0C0"/>
                  </a:outerShdw>
                </a:effectLst>
              </a:rPr>
              <a:t>Lesson Quiz</a:t>
            </a:r>
          </a:p>
        </p:txBody>
      </p:sp>
      <p:sp>
        <p:nvSpPr>
          <p:cNvPr id="19493" name="Text Box 37">
            <a:hlinkClick r:id="rId3" action="ppaction://hlinksldjump"/>
          </p:cNvPr>
          <p:cNvSpPr txBox="1">
            <a:spLocks noChangeArrowheads="1"/>
          </p:cNvSpPr>
          <p:nvPr/>
        </p:nvSpPr>
        <p:spPr bwMode="auto">
          <a:xfrm>
            <a:off x="3657600" y="3074988"/>
            <a:ext cx="4038600" cy="519112"/>
          </a:xfrm>
          <a:prstGeom prst="rect">
            <a:avLst/>
          </a:prstGeom>
          <a:noFill/>
          <a:ln>
            <a:noFill/>
          </a:ln>
          <a:effectLst/>
          <a:extLst/>
        </p:spPr>
        <p:txBody>
          <a:bodyPr>
            <a:spAutoFit/>
          </a:bodyPr>
          <a:lstStyle/>
          <a:p>
            <a:pPr>
              <a:defRPr/>
            </a:pPr>
            <a:r>
              <a:rPr lang="en-US" sz="2800" b="0" u="sng">
                <a:solidFill>
                  <a:schemeClr val="bg1"/>
                </a:solidFill>
                <a:effectLst>
                  <a:outerShdw blurRad="38100" dist="38100" dir="2700000" algn="tl">
                    <a:srgbClr val="C0C0C0"/>
                  </a:outerShdw>
                </a:effectLst>
              </a:rPr>
              <a:t>Lesson Presentation</a:t>
            </a:r>
          </a:p>
        </p:txBody>
      </p:sp>
      <p:sp>
        <p:nvSpPr>
          <p:cNvPr id="19494" name="Text Box 38">
            <a:hlinkClick r:id="" action="ppaction://hlinkshowjump?jump=nextslide"/>
          </p:cNvPr>
          <p:cNvSpPr txBox="1">
            <a:spLocks noChangeArrowheads="1"/>
          </p:cNvSpPr>
          <p:nvPr/>
        </p:nvSpPr>
        <p:spPr bwMode="auto">
          <a:xfrm>
            <a:off x="3657600" y="2390775"/>
            <a:ext cx="2971800" cy="519113"/>
          </a:xfrm>
          <a:prstGeom prst="rect">
            <a:avLst/>
          </a:prstGeom>
          <a:noFill/>
          <a:ln>
            <a:noFill/>
          </a:ln>
          <a:effectLst/>
          <a:extLst/>
        </p:spPr>
        <p:txBody>
          <a:bodyPr>
            <a:spAutoFit/>
          </a:bodyPr>
          <a:lstStyle/>
          <a:p>
            <a:pPr>
              <a:defRPr/>
            </a:pPr>
            <a:r>
              <a:rPr lang="en-US" sz="2800" b="0" u="sng">
                <a:solidFill>
                  <a:schemeClr val="bg1"/>
                </a:solidFill>
                <a:effectLst>
                  <a:outerShdw blurRad="38100" dist="38100" dir="2700000" algn="tl">
                    <a:srgbClr val="C0C0C0"/>
                  </a:outerShdw>
                </a:effectLst>
              </a:rPr>
              <a:t>Warm Up</a:t>
            </a:r>
          </a:p>
        </p:txBody>
      </p:sp>
      <p:pic>
        <p:nvPicPr>
          <p:cNvPr id="2054" name="Picture 11" descr="splash_first1"/>
          <p:cNvPicPr>
            <a:picLocks noChangeAspect="1" noChangeArrowheads="1"/>
          </p:cNvPicPr>
          <p:nvPr/>
        </p:nvPicPr>
        <p:blipFill>
          <a:blip r:embed="rId4" cstate="print"/>
          <a:srcRect/>
          <a:stretch>
            <a:fillRect/>
          </a:stretch>
        </p:blipFill>
        <p:spPr bwMode="auto">
          <a:xfrm>
            <a:off x="0" y="6534150"/>
            <a:ext cx="9144000" cy="323850"/>
          </a:xfrm>
          <a:prstGeom prst="rect">
            <a:avLst/>
          </a:prstGeom>
          <a:noFill/>
          <a:ln w="9525">
            <a:noFill/>
            <a:miter lim="800000"/>
            <a:headEnd/>
            <a:tailEnd/>
          </a:ln>
        </p:spPr>
      </p:pic>
      <p:sp>
        <p:nvSpPr>
          <p:cNvPr id="2055" name="Text Box 12"/>
          <p:cNvSpPr txBox="1">
            <a:spLocks noChangeArrowheads="1"/>
          </p:cNvSpPr>
          <p:nvPr/>
        </p:nvSpPr>
        <p:spPr bwMode="auto">
          <a:xfrm>
            <a:off x="76200" y="6553200"/>
            <a:ext cx="2971800" cy="304800"/>
          </a:xfrm>
          <a:prstGeom prst="rect">
            <a:avLst/>
          </a:prstGeom>
          <a:noFill/>
          <a:ln w="9525">
            <a:noFill/>
            <a:miter lim="800000"/>
            <a:headEnd/>
            <a:tailEnd/>
          </a:ln>
        </p:spPr>
        <p:txBody>
          <a:bodyPr>
            <a:spAutoFit/>
          </a:bodyPr>
          <a:lstStyle/>
          <a:p>
            <a:r>
              <a:rPr lang="en-US" sz="1400">
                <a:solidFill>
                  <a:schemeClr val="bg1"/>
                </a:solidFill>
              </a:rPr>
              <a:t>Holt McDougal Algebra 1</a:t>
            </a:r>
          </a:p>
        </p:txBody>
      </p:sp>
      <p:sp>
        <p:nvSpPr>
          <p:cNvPr id="12" name="TextBox 11"/>
          <p:cNvSpPr txBox="1"/>
          <p:nvPr/>
        </p:nvSpPr>
        <p:spPr>
          <a:xfrm>
            <a:off x="533400" y="2286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457200" y="876300"/>
            <a:ext cx="8229600" cy="457200"/>
          </a:xfrm>
          <a:prstGeom prst="rect">
            <a:avLst/>
          </a:prstGeom>
          <a:noFill/>
          <a:ln w="9525" algn="ctr">
            <a:noFill/>
            <a:miter lim="800000"/>
            <a:headEnd/>
            <a:tailEnd/>
          </a:ln>
        </p:spPr>
        <p:txBody>
          <a:bodyPr>
            <a:spAutoFit/>
          </a:bodyPr>
          <a:lstStyle/>
          <a:p>
            <a:pPr algn="ctr"/>
            <a:r>
              <a:rPr lang="en-US" sz="2400" b="0" dirty="0">
                <a:solidFill>
                  <a:srgbClr val="006699"/>
                </a:solidFill>
                <a:latin typeface="Arial Black" pitchFamily="34" charset="0"/>
              </a:rPr>
              <a:t>Example </a:t>
            </a:r>
            <a:r>
              <a:rPr lang="en-US" sz="2400" b="0" dirty="0" smtClean="0">
                <a:solidFill>
                  <a:srgbClr val="006699"/>
                </a:solidFill>
                <a:latin typeface="Arial Black" pitchFamily="34" charset="0"/>
              </a:rPr>
              <a:t>3: </a:t>
            </a:r>
            <a:r>
              <a:rPr lang="en-US" sz="2400" b="0" dirty="0">
                <a:solidFill>
                  <a:srgbClr val="006699"/>
                </a:solidFill>
                <a:latin typeface="Arial Black" pitchFamily="34" charset="0"/>
              </a:rPr>
              <a:t>Changing Dimensions</a:t>
            </a:r>
          </a:p>
        </p:txBody>
      </p:sp>
      <p:sp>
        <p:nvSpPr>
          <p:cNvPr id="18435" name="Text Box 5"/>
          <p:cNvSpPr txBox="1">
            <a:spLocks noChangeArrowheads="1"/>
          </p:cNvSpPr>
          <p:nvPr/>
        </p:nvSpPr>
        <p:spPr bwMode="auto">
          <a:xfrm>
            <a:off x="228600" y="1371600"/>
            <a:ext cx="8915400" cy="1917700"/>
          </a:xfrm>
          <a:prstGeom prst="rect">
            <a:avLst/>
          </a:prstGeom>
          <a:noFill/>
          <a:ln w="9525" algn="ctr">
            <a:noFill/>
            <a:miter lim="800000"/>
            <a:headEnd/>
            <a:tailEnd/>
          </a:ln>
        </p:spPr>
        <p:txBody>
          <a:bodyPr>
            <a:spAutoFit/>
          </a:bodyPr>
          <a:lstStyle/>
          <a:p>
            <a:r>
              <a:rPr lang="en-US" sz="2400"/>
              <a:t>The radius of a circle with radius 8 in. is multiplied by 1.75 to get a circle with radius 14 in. How is the ratio of the circumferences related to the ratio of the radii? How is the ratio of the areas related to the ratio of the radii? </a:t>
            </a:r>
          </a:p>
        </p:txBody>
      </p:sp>
      <p:graphicFrame>
        <p:nvGraphicFramePr>
          <p:cNvPr id="133182" name="Group 62"/>
          <p:cNvGraphicFramePr>
            <a:graphicFrameLocks noGrp="1"/>
          </p:cNvGraphicFramePr>
          <p:nvPr/>
        </p:nvGraphicFramePr>
        <p:xfrm>
          <a:off x="4343400" y="3276600"/>
          <a:ext cx="4419600" cy="1554234"/>
        </p:xfrm>
        <a:graphic>
          <a:graphicData uri="http://schemas.openxmlformats.org/drawingml/2006/table">
            <a:tbl>
              <a:tblPr/>
              <a:tblGrid>
                <a:gridCol w="2209800"/>
                <a:gridCol w="2209800"/>
              </a:tblGrid>
              <a:tr h="5180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erdana" pitchFamily="34" charset="0"/>
                        </a:rPr>
                        <a:t>Circle A</a:t>
                      </a:r>
                    </a:p>
                  </a:txBody>
                  <a:tcPr marT="45679" marB="456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FED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EFED0"/>
                    </a:solidFill>
                  </a:tcPr>
                </a:tc>
              </a:tr>
              <a:tr h="5180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679" marB="456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679" marB="4567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50" name="Text Box 46"/>
          <p:cNvSpPr txBox="1">
            <a:spLocks noChangeArrowheads="1"/>
          </p:cNvSpPr>
          <p:nvPr/>
        </p:nvSpPr>
        <p:spPr bwMode="auto">
          <a:xfrm>
            <a:off x="6821488" y="3309938"/>
            <a:ext cx="1484312" cy="457200"/>
          </a:xfrm>
          <a:prstGeom prst="rect">
            <a:avLst/>
          </a:prstGeom>
          <a:noFill/>
          <a:ln w="9525" algn="ctr">
            <a:noFill/>
            <a:miter lim="800000"/>
            <a:headEnd/>
            <a:tailEnd/>
          </a:ln>
        </p:spPr>
        <p:txBody>
          <a:bodyPr wrap="none">
            <a:spAutoFit/>
          </a:bodyPr>
          <a:lstStyle/>
          <a:p>
            <a:pPr algn="ctr"/>
            <a:r>
              <a:rPr lang="en-US" sz="2400"/>
              <a:t>Circle B</a:t>
            </a:r>
          </a:p>
        </p:txBody>
      </p:sp>
      <p:graphicFrame>
        <p:nvGraphicFramePr>
          <p:cNvPr id="133201" name="Group 81"/>
          <p:cNvGraphicFramePr>
            <a:graphicFrameLocks noGrp="1"/>
          </p:cNvGraphicFramePr>
          <p:nvPr/>
        </p:nvGraphicFramePr>
        <p:xfrm>
          <a:off x="1752600" y="3795713"/>
          <a:ext cx="2590800" cy="1036638"/>
        </p:xfrm>
        <a:graphic>
          <a:graphicData uri="http://schemas.openxmlformats.org/drawingml/2006/table">
            <a:tbl>
              <a:tblPr/>
              <a:tblGrid>
                <a:gridCol w="2590800"/>
              </a:tblGrid>
              <a:tr h="51831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34" marB="4573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31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34" marB="4573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76"/>
          <p:cNvGrpSpPr>
            <a:grpSpLocks/>
          </p:cNvGrpSpPr>
          <p:nvPr/>
        </p:nvGrpSpPr>
        <p:grpSpPr bwMode="auto">
          <a:xfrm>
            <a:off x="0" y="4991100"/>
            <a:ext cx="1952625" cy="723900"/>
            <a:chOff x="0" y="3144"/>
            <a:chExt cx="1230" cy="456"/>
          </a:xfrm>
        </p:grpSpPr>
        <p:sp>
          <p:nvSpPr>
            <p:cNvPr id="18481" name="Text Box 63"/>
            <p:cNvSpPr txBox="1">
              <a:spLocks noChangeArrowheads="1"/>
            </p:cNvSpPr>
            <p:nvPr/>
          </p:nvSpPr>
          <p:spPr bwMode="auto">
            <a:xfrm>
              <a:off x="0" y="3216"/>
              <a:ext cx="678" cy="288"/>
            </a:xfrm>
            <a:prstGeom prst="rect">
              <a:avLst/>
            </a:prstGeom>
            <a:noFill/>
            <a:ln w="9525" algn="ctr">
              <a:noFill/>
              <a:miter lim="800000"/>
              <a:headEnd/>
              <a:tailEnd/>
            </a:ln>
          </p:spPr>
          <p:txBody>
            <a:bodyPr wrap="none">
              <a:spAutoFit/>
            </a:bodyPr>
            <a:lstStyle/>
            <a:p>
              <a:r>
                <a:rPr lang="en-US" sz="2400" b="0"/>
                <a:t>Radii:</a:t>
              </a:r>
            </a:p>
          </p:txBody>
        </p:sp>
        <p:pic>
          <p:nvPicPr>
            <p:cNvPr id="18482" name="Picture 64" descr="1"/>
            <p:cNvPicPr>
              <a:picLocks noChangeAspect="1" noChangeArrowheads="1"/>
            </p:cNvPicPr>
            <p:nvPr/>
          </p:nvPicPr>
          <p:blipFill>
            <a:blip r:embed="rId2" cstate="print"/>
            <a:srcRect/>
            <a:stretch>
              <a:fillRect/>
            </a:stretch>
          </p:blipFill>
          <p:spPr bwMode="auto">
            <a:xfrm>
              <a:off x="624" y="3144"/>
              <a:ext cx="606" cy="456"/>
            </a:xfrm>
            <a:prstGeom prst="rect">
              <a:avLst/>
            </a:prstGeom>
            <a:noFill/>
            <a:ln w="9525">
              <a:noFill/>
              <a:miter lim="800000"/>
              <a:headEnd/>
              <a:tailEnd/>
            </a:ln>
          </p:spPr>
        </p:pic>
      </p:grpSp>
      <p:sp>
        <p:nvSpPr>
          <p:cNvPr id="133187" name="Text Box 67"/>
          <p:cNvSpPr txBox="1">
            <a:spLocks noChangeArrowheads="1"/>
          </p:cNvSpPr>
          <p:nvPr/>
        </p:nvSpPr>
        <p:spPr bwMode="auto">
          <a:xfrm>
            <a:off x="441325" y="5715000"/>
            <a:ext cx="8702675" cy="822325"/>
          </a:xfrm>
          <a:prstGeom prst="rect">
            <a:avLst/>
          </a:prstGeom>
          <a:noFill/>
          <a:ln w="9525" algn="ctr">
            <a:noFill/>
            <a:miter lim="800000"/>
            <a:headEnd/>
            <a:tailEnd/>
          </a:ln>
        </p:spPr>
        <p:txBody>
          <a:bodyPr>
            <a:spAutoFit/>
          </a:bodyPr>
          <a:lstStyle/>
          <a:p>
            <a:r>
              <a:rPr lang="en-US" sz="2400" b="0"/>
              <a:t>The ratio of the circumference is equal to the ratio of the radii.</a:t>
            </a:r>
          </a:p>
        </p:txBody>
      </p:sp>
      <p:sp>
        <p:nvSpPr>
          <p:cNvPr id="133209" name="Rectangle 89"/>
          <p:cNvSpPr>
            <a:spLocks noChangeArrowheads="1"/>
          </p:cNvSpPr>
          <p:nvPr/>
        </p:nvSpPr>
        <p:spPr bwMode="auto">
          <a:xfrm>
            <a:off x="457200" y="5791200"/>
            <a:ext cx="8839200" cy="685800"/>
          </a:xfrm>
          <a:prstGeom prst="rect">
            <a:avLst/>
          </a:prstGeom>
          <a:solidFill>
            <a:schemeClr val="bg1"/>
          </a:solidFill>
          <a:ln w="9525" algn="ctr">
            <a:solidFill>
              <a:schemeClr val="bg1"/>
            </a:solidFill>
            <a:miter lim="800000"/>
            <a:headEnd/>
            <a:tailEnd/>
          </a:ln>
        </p:spPr>
        <p:txBody>
          <a:bodyPr anchor="ctr">
            <a:spAutoFit/>
          </a:bodyPr>
          <a:lstStyle/>
          <a:p>
            <a:endParaRPr lang="en-US"/>
          </a:p>
        </p:txBody>
      </p:sp>
      <p:sp>
        <p:nvSpPr>
          <p:cNvPr id="133188" name="Text Box 68"/>
          <p:cNvSpPr txBox="1">
            <a:spLocks noChangeArrowheads="1"/>
          </p:cNvSpPr>
          <p:nvPr/>
        </p:nvSpPr>
        <p:spPr bwMode="auto">
          <a:xfrm>
            <a:off x="381000" y="5715000"/>
            <a:ext cx="8626475" cy="822325"/>
          </a:xfrm>
          <a:prstGeom prst="rect">
            <a:avLst/>
          </a:prstGeom>
          <a:noFill/>
          <a:ln w="9525" algn="ctr">
            <a:noFill/>
            <a:miter lim="800000"/>
            <a:headEnd/>
            <a:tailEnd/>
          </a:ln>
        </p:spPr>
        <p:txBody>
          <a:bodyPr>
            <a:spAutoFit/>
          </a:bodyPr>
          <a:lstStyle/>
          <a:p>
            <a:r>
              <a:rPr lang="en-US" sz="2400" b="0"/>
              <a:t>The ratio of the areas is the square of the ratio of the radii. </a:t>
            </a:r>
          </a:p>
        </p:txBody>
      </p:sp>
      <p:grpSp>
        <p:nvGrpSpPr>
          <p:cNvPr id="3" name="Group 77"/>
          <p:cNvGrpSpPr>
            <a:grpSpLocks/>
          </p:cNvGrpSpPr>
          <p:nvPr/>
        </p:nvGrpSpPr>
        <p:grpSpPr bwMode="auto">
          <a:xfrm>
            <a:off x="1905000" y="4981575"/>
            <a:ext cx="3590925" cy="733425"/>
            <a:chOff x="1200" y="3138"/>
            <a:chExt cx="2262" cy="462"/>
          </a:xfrm>
        </p:grpSpPr>
        <p:sp>
          <p:nvSpPr>
            <p:cNvPr id="18479" name="Text Box 72"/>
            <p:cNvSpPr txBox="1">
              <a:spLocks noChangeArrowheads="1"/>
            </p:cNvSpPr>
            <p:nvPr/>
          </p:nvSpPr>
          <p:spPr bwMode="auto">
            <a:xfrm>
              <a:off x="1200" y="3216"/>
              <a:ext cx="1663" cy="288"/>
            </a:xfrm>
            <a:prstGeom prst="rect">
              <a:avLst/>
            </a:prstGeom>
            <a:noFill/>
            <a:ln w="9525" algn="ctr">
              <a:noFill/>
              <a:miter lim="800000"/>
              <a:headEnd/>
              <a:tailEnd/>
            </a:ln>
          </p:spPr>
          <p:txBody>
            <a:bodyPr wrap="none">
              <a:spAutoFit/>
            </a:bodyPr>
            <a:lstStyle/>
            <a:p>
              <a:r>
                <a:rPr lang="en-US" sz="2400" b="0"/>
                <a:t>Circumference: </a:t>
              </a:r>
            </a:p>
          </p:txBody>
        </p:sp>
        <p:pic>
          <p:nvPicPr>
            <p:cNvPr id="18480" name="Picture 73" descr="1"/>
            <p:cNvPicPr>
              <a:picLocks noChangeAspect="1" noChangeArrowheads="1"/>
            </p:cNvPicPr>
            <p:nvPr/>
          </p:nvPicPr>
          <p:blipFill>
            <a:blip r:embed="rId3" cstate="print"/>
            <a:srcRect/>
            <a:stretch>
              <a:fillRect/>
            </a:stretch>
          </p:blipFill>
          <p:spPr bwMode="auto">
            <a:xfrm>
              <a:off x="2736" y="3138"/>
              <a:ext cx="726" cy="462"/>
            </a:xfrm>
            <a:prstGeom prst="rect">
              <a:avLst/>
            </a:prstGeom>
            <a:noFill/>
            <a:ln w="9525">
              <a:noFill/>
              <a:miter lim="800000"/>
              <a:headEnd/>
              <a:tailEnd/>
            </a:ln>
          </p:spPr>
        </p:pic>
      </p:grpSp>
      <p:grpSp>
        <p:nvGrpSpPr>
          <p:cNvPr id="4" name="Group 78"/>
          <p:cNvGrpSpPr>
            <a:grpSpLocks/>
          </p:cNvGrpSpPr>
          <p:nvPr/>
        </p:nvGrpSpPr>
        <p:grpSpPr bwMode="auto">
          <a:xfrm>
            <a:off x="5486400" y="4914900"/>
            <a:ext cx="3486150" cy="876300"/>
            <a:chOff x="3456" y="3096"/>
            <a:chExt cx="2196" cy="552"/>
          </a:xfrm>
        </p:grpSpPr>
        <p:sp>
          <p:nvSpPr>
            <p:cNvPr id="18477" name="Text Box 74"/>
            <p:cNvSpPr txBox="1">
              <a:spLocks noChangeArrowheads="1"/>
            </p:cNvSpPr>
            <p:nvPr/>
          </p:nvSpPr>
          <p:spPr bwMode="auto">
            <a:xfrm>
              <a:off x="3456" y="3237"/>
              <a:ext cx="645" cy="288"/>
            </a:xfrm>
            <a:prstGeom prst="rect">
              <a:avLst/>
            </a:prstGeom>
            <a:noFill/>
            <a:ln w="9525" algn="ctr">
              <a:noFill/>
              <a:miter lim="800000"/>
              <a:headEnd/>
              <a:tailEnd/>
            </a:ln>
          </p:spPr>
          <p:txBody>
            <a:bodyPr wrap="none">
              <a:spAutoFit/>
            </a:bodyPr>
            <a:lstStyle/>
            <a:p>
              <a:r>
                <a:rPr lang="en-US" sz="2400" b="0"/>
                <a:t>Area:</a:t>
              </a:r>
            </a:p>
          </p:txBody>
        </p:sp>
        <p:pic>
          <p:nvPicPr>
            <p:cNvPr id="18478" name="Picture 75" descr="1"/>
            <p:cNvPicPr>
              <a:picLocks noChangeAspect="1" noChangeArrowheads="1"/>
            </p:cNvPicPr>
            <p:nvPr/>
          </p:nvPicPr>
          <p:blipFill>
            <a:blip r:embed="rId4" cstate="print"/>
            <a:srcRect/>
            <a:stretch>
              <a:fillRect/>
            </a:stretch>
          </p:blipFill>
          <p:spPr bwMode="auto">
            <a:xfrm>
              <a:off x="4080" y="3096"/>
              <a:ext cx="1572" cy="552"/>
            </a:xfrm>
            <a:prstGeom prst="rect">
              <a:avLst/>
            </a:prstGeom>
            <a:noFill/>
            <a:ln w="9525">
              <a:noFill/>
              <a:miter lim="800000"/>
              <a:headEnd/>
              <a:tailEnd/>
            </a:ln>
          </p:spPr>
        </p:pic>
      </p:grpSp>
      <p:grpSp>
        <p:nvGrpSpPr>
          <p:cNvPr id="5" name="Group 83"/>
          <p:cNvGrpSpPr>
            <a:grpSpLocks/>
          </p:cNvGrpSpPr>
          <p:nvPr/>
        </p:nvGrpSpPr>
        <p:grpSpPr bwMode="auto">
          <a:xfrm>
            <a:off x="2543175" y="3848100"/>
            <a:ext cx="5967413" cy="431800"/>
            <a:chOff x="1602" y="2424"/>
            <a:chExt cx="3759" cy="272"/>
          </a:xfrm>
        </p:grpSpPr>
        <p:pic>
          <p:nvPicPr>
            <p:cNvPr id="18474" name="Picture 66" descr="1"/>
            <p:cNvPicPr>
              <a:picLocks noChangeAspect="1" noChangeArrowheads="1"/>
            </p:cNvPicPr>
            <p:nvPr/>
          </p:nvPicPr>
          <p:blipFill>
            <a:blip r:embed="rId5" cstate="print"/>
            <a:srcRect/>
            <a:stretch>
              <a:fillRect/>
            </a:stretch>
          </p:blipFill>
          <p:spPr bwMode="auto">
            <a:xfrm>
              <a:off x="2856" y="2432"/>
              <a:ext cx="1080" cy="264"/>
            </a:xfrm>
            <a:prstGeom prst="rect">
              <a:avLst/>
            </a:prstGeom>
            <a:noFill/>
            <a:ln w="9525">
              <a:noFill/>
              <a:miter lim="800000"/>
              <a:headEnd/>
              <a:tailEnd/>
            </a:ln>
          </p:spPr>
        </p:pic>
        <p:pic>
          <p:nvPicPr>
            <p:cNvPr id="18475" name="Picture 69" descr="1"/>
            <p:cNvPicPr>
              <a:picLocks noChangeAspect="1" noChangeArrowheads="1"/>
            </p:cNvPicPr>
            <p:nvPr/>
          </p:nvPicPr>
          <p:blipFill>
            <a:blip r:embed="rId6" cstate="print"/>
            <a:srcRect/>
            <a:stretch>
              <a:fillRect/>
            </a:stretch>
          </p:blipFill>
          <p:spPr bwMode="auto">
            <a:xfrm>
              <a:off x="4173" y="2424"/>
              <a:ext cx="1188" cy="264"/>
            </a:xfrm>
            <a:prstGeom prst="rect">
              <a:avLst/>
            </a:prstGeom>
            <a:noFill/>
            <a:ln w="9525">
              <a:noFill/>
              <a:miter lim="800000"/>
              <a:headEnd/>
              <a:tailEnd/>
            </a:ln>
          </p:spPr>
        </p:pic>
        <p:pic>
          <p:nvPicPr>
            <p:cNvPr id="18476" name="Picture 79" descr="1"/>
            <p:cNvPicPr>
              <a:picLocks noChangeAspect="1" noChangeArrowheads="1"/>
            </p:cNvPicPr>
            <p:nvPr/>
          </p:nvPicPr>
          <p:blipFill>
            <a:blip r:embed="rId7" cstate="print"/>
            <a:srcRect/>
            <a:stretch>
              <a:fillRect/>
            </a:stretch>
          </p:blipFill>
          <p:spPr bwMode="auto">
            <a:xfrm>
              <a:off x="1602" y="2460"/>
              <a:ext cx="702" cy="180"/>
            </a:xfrm>
            <a:prstGeom prst="rect">
              <a:avLst/>
            </a:prstGeom>
            <a:noFill/>
            <a:ln w="9525">
              <a:noFill/>
              <a:miter lim="800000"/>
              <a:headEnd/>
              <a:tailEnd/>
            </a:ln>
          </p:spPr>
        </p:pic>
      </p:grpSp>
      <p:grpSp>
        <p:nvGrpSpPr>
          <p:cNvPr id="6" name="Group 84"/>
          <p:cNvGrpSpPr>
            <a:grpSpLocks/>
          </p:cNvGrpSpPr>
          <p:nvPr/>
        </p:nvGrpSpPr>
        <p:grpSpPr bwMode="auto">
          <a:xfrm>
            <a:off x="2581275" y="4314825"/>
            <a:ext cx="6105525" cy="500063"/>
            <a:chOff x="1626" y="2718"/>
            <a:chExt cx="3846" cy="315"/>
          </a:xfrm>
        </p:grpSpPr>
        <p:pic>
          <p:nvPicPr>
            <p:cNvPr id="18471" name="Picture 70" descr="1"/>
            <p:cNvPicPr>
              <a:picLocks noChangeAspect="1" noChangeArrowheads="1"/>
            </p:cNvPicPr>
            <p:nvPr/>
          </p:nvPicPr>
          <p:blipFill>
            <a:blip r:embed="rId8" cstate="print"/>
            <a:srcRect/>
            <a:stretch>
              <a:fillRect/>
            </a:stretch>
          </p:blipFill>
          <p:spPr bwMode="auto">
            <a:xfrm>
              <a:off x="2877" y="2718"/>
              <a:ext cx="1086" cy="312"/>
            </a:xfrm>
            <a:prstGeom prst="rect">
              <a:avLst/>
            </a:prstGeom>
            <a:noFill/>
            <a:ln w="9525">
              <a:noFill/>
              <a:miter lim="800000"/>
              <a:headEnd/>
              <a:tailEnd/>
            </a:ln>
          </p:spPr>
        </p:pic>
        <p:pic>
          <p:nvPicPr>
            <p:cNvPr id="18472" name="Picture 71" descr="1"/>
            <p:cNvPicPr>
              <a:picLocks noChangeAspect="1" noChangeArrowheads="1"/>
            </p:cNvPicPr>
            <p:nvPr/>
          </p:nvPicPr>
          <p:blipFill>
            <a:blip r:embed="rId9" cstate="print"/>
            <a:srcRect/>
            <a:stretch>
              <a:fillRect/>
            </a:stretch>
          </p:blipFill>
          <p:spPr bwMode="auto">
            <a:xfrm>
              <a:off x="4200" y="2721"/>
              <a:ext cx="1272" cy="312"/>
            </a:xfrm>
            <a:prstGeom prst="rect">
              <a:avLst/>
            </a:prstGeom>
            <a:noFill/>
            <a:ln w="9525">
              <a:noFill/>
              <a:miter lim="800000"/>
              <a:headEnd/>
              <a:tailEnd/>
            </a:ln>
          </p:spPr>
        </p:pic>
        <p:pic>
          <p:nvPicPr>
            <p:cNvPr id="18473" name="Picture 82" descr="1"/>
            <p:cNvPicPr>
              <a:picLocks noChangeAspect="1" noChangeArrowheads="1"/>
            </p:cNvPicPr>
            <p:nvPr/>
          </p:nvPicPr>
          <p:blipFill>
            <a:blip r:embed="rId10" cstate="print"/>
            <a:srcRect/>
            <a:stretch>
              <a:fillRect/>
            </a:stretch>
          </p:blipFill>
          <p:spPr bwMode="auto">
            <a:xfrm>
              <a:off x="1626" y="2748"/>
              <a:ext cx="678" cy="228"/>
            </a:xfrm>
            <a:prstGeom prst="rect">
              <a:avLst/>
            </a:prstGeom>
            <a:noFill/>
            <a:ln w="9525">
              <a:noFill/>
              <a:miter lim="800000"/>
              <a:headEnd/>
              <a:tailEnd/>
            </a:ln>
          </p:spPr>
        </p:pic>
      </p:grpSp>
      <p:sp>
        <p:nvSpPr>
          <p:cNvPr id="18467" name="Line 85"/>
          <p:cNvSpPr>
            <a:spLocks noChangeShapeType="1"/>
          </p:cNvSpPr>
          <p:nvPr/>
        </p:nvSpPr>
        <p:spPr bwMode="auto">
          <a:xfrm>
            <a:off x="1752600" y="4305300"/>
            <a:ext cx="7010400" cy="0"/>
          </a:xfrm>
          <a:prstGeom prst="line">
            <a:avLst/>
          </a:prstGeom>
          <a:noFill/>
          <a:ln w="28575">
            <a:solidFill>
              <a:srgbClr val="00CC00"/>
            </a:solidFill>
            <a:round/>
            <a:headEnd/>
            <a:tailEnd/>
          </a:ln>
        </p:spPr>
        <p:txBody>
          <a:bodyPr>
            <a:spAutoFit/>
          </a:bodyPr>
          <a:lstStyle/>
          <a:p>
            <a:endParaRPr lang="en-US"/>
          </a:p>
        </p:txBody>
      </p:sp>
      <p:sp>
        <p:nvSpPr>
          <p:cNvPr id="18468" name="Line 86"/>
          <p:cNvSpPr>
            <a:spLocks noChangeShapeType="1"/>
          </p:cNvSpPr>
          <p:nvPr/>
        </p:nvSpPr>
        <p:spPr bwMode="auto">
          <a:xfrm>
            <a:off x="4343400" y="3810000"/>
            <a:ext cx="4419600" cy="0"/>
          </a:xfrm>
          <a:prstGeom prst="line">
            <a:avLst/>
          </a:prstGeom>
          <a:noFill/>
          <a:ln w="9525">
            <a:noFill/>
            <a:round/>
            <a:headEnd/>
            <a:tailEnd/>
          </a:ln>
        </p:spPr>
        <p:txBody>
          <a:bodyPr>
            <a:spAutoFit/>
          </a:bodyPr>
          <a:lstStyle/>
          <a:p>
            <a:endParaRPr lang="en-US"/>
          </a:p>
        </p:txBody>
      </p:sp>
      <p:sp>
        <p:nvSpPr>
          <p:cNvPr id="18469" name="Line 87"/>
          <p:cNvSpPr>
            <a:spLocks noChangeShapeType="1"/>
          </p:cNvSpPr>
          <p:nvPr/>
        </p:nvSpPr>
        <p:spPr bwMode="auto">
          <a:xfrm>
            <a:off x="4343400" y="3797300"/>
            <a:ext cx="4419600" cy="0"/>
          </a:xfrm>
          <a:prstGeom prst="line">
            <a:avLst/>
          </a:prstGeom>
          <a:noFill/>
          <a:ln w="28575">
            <a:solidFill>
              <a:srgbClr val="00CC00"/>
            </a:solidFill>
            <a:round/>
            <a:headEnd/>
            <a:tailEnd/>
          </a:ln>
        </p:spPr>
        <p:txBody>
          <a:bodyPr>
            <a:spAutoFit/>
          </a:bodyPr>
          <a:lstStyle/>
          <a:p>
            <a:endParaRPr lang="en-US"/>
          </a:p>
        </p:txBody>
      </p:sp>
      <p:sp>
        <p:nvSpPr>
          <p:cNvPr id="18470" name="Line 88"/>
          <p:cNvSpPr>
            <a:spLocks noChangeShapeType="1"/>
          </p:cNvSpPr>
          <p:nvPr/>
        </p:nvSpPr>
        <p:spPr bwMode="auto">
          <a:xfrm>
            <a:off x="4343400" y="3810000"/>
            <a:ext cx="0" cy="990600"/>
          </a:xfrm>
          <a:prstGeom prst="line">
            <a:avLst/>
          </a:prstGeom>
          <a:noFill/>
          <a:ln w="28575">
            <a:solidFill>
              <a:srgbClr val="00CC00"/>
            </a:solidFill>
            <a:round/>
            <a:headEnd/>
            <a:tailEnd/>
          </a:ln>
        </p:spPr>
        <p:txBody>
          <a:bodyPr>
            <a:spAutoFit/>
          </a:bodyPr>
          <a:lstStyle/>
          <a:p>
            <a:endParaRPr lang="en-US"/>
          </a:p>
        </p:txBody>
      </p:sp>
      <p:sp>
        <p:nvSpPr>
          <p:cNvPr id="31" name="TextBox 30"/>
          <p:cNvSpPr txBox="1"/>
          <p:nvPr/>
        </p:nvSpPr>
        <p:spPr>
          <a:xfrm>
            <a:off x="304800" y="1524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133187"/>
                                        </p:tgtEl>
                                        <p:attrNameLst>
                                          <p:attrName>style.visibility</p:attrName>
                                        </p:attrNameLst>
                                      </p:cBhvr>
                                      <p:to>
                                        <p:strVal val="visible"/>
                                      </p:to>
                                    </p:set>
                                    <p:anim calcmode="lin" valueType="num">
                                      <p:cBhvr>
                                        <p:cTn id="32" dur="1000" fill="hold"/>
                                        <p:tgtEl>
                                          <p:spTgt spid="133187"/>
                                        </p:tgtEl>
                                        <p:attrNameLst>
                                          <p:attrName>ppt_w</p:attrName>
                                        </p:attrNameLst>
                                      </p:cBhvr>
                                      <p:tavLst>
                                        <p:tav tm="0">
                                          <p:val>
                                            <p:strVal val="#ppt_w+.3"/>
                                          </p:val>
                                        </p:tav>
                                        <p:tav tm="100000">
                                          <p:val>
                                            <p:strVal val="#ppt_w"/>
                                          </p:val>
                                        </p:tav>
                                      </p:tavLst>
                                    </p:anim>
                                    <p:anim calcmode="lin" valueType="num">
                                      <p:cBhvr>
                                        <p:cTn id="33" dur="1000" fill="hold"/>
                                        <p:tgtEl>
                                          <p:spTgt spid="133187"/>
                                        </p:tgtEl>
                                        <p:attrNameLst>
                                          <p:attrName>ppt_h</p:attrName>
                                        </p:attrNameLst>
                                      </p:cBhvr>
                                      <p:tavLst>
                                        <p:tav tm="0">
                                          <p:val>
                                            <p:strVal val="#ppt_h"/>
                                          </p:val>
                                        </p:tav>
                                        <p:tav tm="100000">
                                          <p:val>
                                            <p:strVal val="#ppt_h"/>
                                          </p:val>
                                        </p:tav>
                                      </p:tavLst>
                                    </p:anim>
                                    <p:animEffect transition="in" filter="fade">
                                      <p:cBhvr>
                                        <p:cTn id="34" dur="1000"/>
                                        <p:tgtEl>
                                          <p:spTgt spid="13318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3209"/>
                                        </p:tgtEl>
                                        <p:attrNameLst>
                                          <p:attrName>style.visibility</p:attrName>
                                        </p:attrNameLst>
                                      </p:cBhvr>
                                      <p:to>
                                        <p:strVal val="visible"/>
                                      </p:to>
                                    </p:set>
                                  </p:childTnLst>
                                </p:cTn>
                              </p:par>
                            </p:childTnLst>
                          </p:cTn>
                        </p:par>
                        <p:par>
                          <p:cTn id="39" fill="hold" nodeType="afterGroup">
                            <p:stCondLst>
                              <p:cond delay="0"/>
                            </p:stCondLst>
                            <p:childTnLst>
                              <p:par>
                                <p:cTn id="40" presetID="50" presetClass="entr" presetSubtype="0" decel="100000" fill="hold" grpId="0" nodeType="afterEffect">
                                  <p:stCondLst>
                                    <p:cond delay="0"/>
                                  </p:stCondLst>
                                  <p:childTnLst>
                                    <p:set>
                                      <p:cBhvr>
                                        <p:cTn id="41" dur="1" fill="hold">
                                          <p:stCondLst>
                                            <p:cond delay="0"/>
                                          </p:stCondLst>
                                        </p:cTn>
                                        <p:tgtEl>
                                          <p:spTgt spid="133188"/>
                                        </p:tgtEl>
                                        <p:attrNameLst>
                                          <p:attrName>style.visibility</p:attrName>
                                        </p:attrNameLst>
                                      </p:cBhvr>
                                      <p:to>
                                        <p:strVal val="visible"/>
                                      </p:to>
                                    </p:set>
                                    <p:anim calcmode="lin" valueType="num">
                                      <p:cBhvr>
                                        <p:cTn id="42" dur="1000" fill="hold"/>
                                        <p:tgtEl>
                                          <p:spTgt spid="133188"/>
                                        </p:tgtEl>
                                        <p:attrNameLst>
                                          <p:attrName>ppt_w</p:attrName>
                                        </p:attrNameLst>
                                      </p:cBhvr>
                                      <p:tavLst>
                                        <p:tav tm="0">
                                          <p:val>
                                            <p:strVal val="#ppt_w+.3"/>
                                          </p:val>
                                        </p:tav>
                                        <p:tav tm="100000">
                                          <p:val>
                                            <p:strVal val="#ppt_w"/>
                                          </p:val>
                                        </p:tav>
                                      </p:tavLst>
                                    </p:anim>
                                    <p:anim calcmode="lin" valueType="num">
                                      <p:cBhvr>
                                        <p:cTn id="43" dur="1000" fill="hold"/>
                                        <p:tgtEl>
                                          <p:spTgt spid="133188"/>
                                        </p:tgtEl>
                                        <p:attrNameLst>
                                          <p:attrName>ppt_h</p:attrName>
                                        </p:attrNameLst>
                                      </p:cBhvr>
                                      <p:tavLst>
                                        <p:tav tm="0">
                                          <p:val>
                                            <p:strVal val="#ppt_h"/>
                                          </p:val>
                                        </p:tav>
                                        <p:tav tm="100000">
                                          <p:val>
                                            <p:strVal val="#ppt_h"/>
                                          </p:val>
                                        </p:tav>
                                      </p:tavLst>
                                    </p:anim>
                                    <p:animEffect transition="in" filter="fade">
                                      <p:cBhvr>
                                        <p:cTn id="44" dur="1000"/>
                                        <p:tgtEl>
                                          <p:spTgt spid="133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7" grpId="0"/>
      <p:bldP spid="133209" grpId="0" animBg="1"/>
      <p:bldP spid="13318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457200" y="876300"/>
            <a:ext cx="8229600" cy="457200"/>
          </a:xfrm>
          <a:prstGeom prst="rect">
            <a:avLst/>
          </a:prstGeom>
          <a:noFill/>
          <a:ln w="9525" algn="ctr">
            <a:noFill/>
            <a:miter lim="800000"/>
            <a:headEnd/>
            <a:tailEnd/>
          </a:ln>
        </p:spPr>
        <p:txBody>
          <a:bodyPr>
            <a:spAutoFit/>
          </a:bodyPr>
          <a:lstStyle/>
          <a:p>
            <a:pPr algn="ctr"/>
            <a:r>
              <a:rPr lang="en-US" sz="2400" b="0">
                <a:solidFill>
                  <a:srgbClr val="006699"/>
                </a:solidFill>
                <a:latin typeface="Arial Black" pitchFamily="34" charset="0"/>
              </a:rPr>
              <a:t>Example </a:t>
            </a:r>
            <a:r>
              <a:rPr lang="en-US" sz="2400" b="0" smtClean="0">
                <a:solidFill>
                  <a:srgbClr val="006699"/>
                </a:solidFill>
                <a:latin typeface="Arial Black" pitchFamily="34" charset="0"/>
              </a:rPr>
              <a:t>4</a:t>
            </a:r>
            <a:r>
              <a:rPr lang="en-US" sz="2400" b="0" smtClean="0">
                <a:solidFill>
                  <a:srgbClr val="006699"/>
                </a:solidFill>
                <a:latin typeface="Arial Black" pitchFamily="34" charset="0"/>
              </a:rPr>
              <a:t>: </a:t>
            </a:r>
            <a:r>
              <a:rPr lang="en-US" sz="2400" b="0">
                <a:solidFill>
                  <a:srgbClr val="006699"/>
                </a:solidFill>
                <a:latin typeface="Arial Black" pitchFamily="34" charset="0"/>
              </a:rPr>
              <a:t>Changing Dimensions</a:t>
            </a:r>
          </a:p>
        </p:txBody>
      </p:sp>
      <p:grpSp>
        <p:nvGrpSpPr>
          <p:cNvPr id="19459" name="Group 33"/>
          <p:cNvGrpSpPr>
            <a:grpSpLocks/>
          </p:cNvGrpSpPr>
          <p:nvPr/>
        </p:nvGrpSpPr>
        <p:grpSpPr bwMode="auto">
          <a:xfrm>
            <a:off x="606425" y="1143000"/>
            <a:ext cx="8169275" cy="2282825"/>
            <a:chOff x="382" y="720"/>
            <a:chExt cx="5146" cy="1438"/>
          </a:xfrm>
        </p:grpSpPr>
        <p:sp>
          <p:nvSpPr>
            <p:cNvPr id="19484" name="Text Box 5"/>
            <p:cNvSpPr txBox="1">
              <a:spLocks noChangeArrowheads="1"/>
            </p:cNvSpPr>
            <p:nvPr/>
          </p:nvSpPr>
          <p:spPr bwMode="auto">
            <a:xfrm>
              <a:off x="382" y="720"/>
              <a:ext cx="5146" cy="1438"/>
            </a:xfrm>
            <a:prstGeom prst="rect">
              <a:avLst/>
            </a:prstGeom>
            <a:noFill/>
            <a:ln w="9525" algn="ctr">
              <a:noFill/>
              <a:miter lim="800000"/>
              <a:headEnd/>
              <a:tailEnd/>
            </a:ln>
          </p:spPr>
          <p:txBody>
            <a:bodyPr>
              <a:spAutoFit/>
            </a:bodyPr>
            <a:lstStyle/>
            <a:p>
              <a:pPr>
                <a:lnSpc>
                  <a:spcPct val="120000"/>
                </a:lnSpc>
              </a:pPr>
              <a:r>
                <a:rPr lang="en-US" sz="2400"/>
                <a:t>Every dimension of a rectangular prism with length 12 cm, width 3 cm, and height 9 cm is multiplied by    to get a similar rectangular prism. How is the ratio of the volumes related to the ratio of the corresponding dimensions?</a:t>
              </a:r>
            </a:p>
          </p:txBody>
        </p:sp>
        <p:pic>
          <p:nvPicPr>
            <p:cNvPr id="19485" name="Picture 7" descr="1"/>
            <p:cNvPicPr>
              <a:picLocks noChangeAspect="1" noChangeArrowheads="1"/>
            </p:cNvPicPr>
            <p:nvPr/>
          </p:nvPicPr>
          <p:blipFill>
            <a:blip r:embed="rId2" cstate="print"/>
            <a:srcRect/>
            <a:stretch>
              <a:fillRect/>
            </a:stretch>
          </p:blipFill>
          <p:spPr bwMode="auto">
            <a:xfrm>
              <a:off x="1920" y="1259"/>
              <a:ext cx="132" cy="420"/>
            </a:xfrm>
            <a:prstGeom prst="rect">
              <a:avLst/>
            </a:prstGeom>
            <a:noFill/>
            <a:ln w="9525">
              <a:noFill/>
              <a:miter lim="800000"/>
              <a:headEnd/>
              <a:tailEnd/>
            </a:ln>
          </p:spPr>
        </p:pic>
      </p:grpSp>
      <p:grpSp>
        <p:nvGrpSpPr>
          <p:cNvPr id="19460" name="Group 39"/>
          <p:cNvGrpSpPr>
            <a:grpSpLocks/>
          </p:cNvGrpSpPr>
          <p:nvPr/>
        </p:nvGrpSpPr>
        <p:grpSpPr bwMode="auto">
          <a:xfrm>
            <a:off x="1524000" y="3470275"/>
            <a:ext cx="6096000" cy="1101725"/>
            <a:chOff x="960" y="2256"/>
            <a:chExt cx="3840" cy="694"/>
          </a:xfrm>
        </p:grpSpPr>
        <p:sp>
          <p:nvSpPr>
            <p:cNvPr id="19468" name="Rectangle 12"/>
            <p:cNvSpPr>
              <a:spLocks noChangeArrowheads="1"/>
            </p:cNvSpPr>
            <p:nvPr/>
          </p:nvSpPr>
          <p:spPr bwMode="auto">
            <a:xfrm>
              <a:off x="3520" y="2582"/>
              <a:ext cx="1280" cy="368"/>
            </a:xfrm>
            <a:prstGeom prst="rect">
              <a:avLst/>
            </a:prstGeom>
            <a:noFill/>
            <a:ln w="9525" algn="ctr">
              <a:noFill/>
              <a:miter lim="800000"/>
              <a:headEnd/>
              <a:tailEnd/>
            </a:ln>
          </p:spPr>
          <p:txBody>
            <a:bodyPr/>
            <a:lstStyle/>
            <a:p>
              <a:pPr>
                <a:spcBef>
                  <a:spcPct val="20000"/>
                </a:spcBef>
              </a:pPr>
              <a:endParaRPr lang="en-US" sz="2800" b="0">
                <a:latin typeface="Times New Roman" pitchFamily="18" charset="0"/>
              </a:endParaRPr>
            </a:p>
          </p:txBody>
        </p:sp>
        <p:sp>
          <p:nvSpPr>
            <p:cNvPr id="19469" name="Rectangle 11"/>
            <p:cNvSpPr>
              <a:spLocks noChangeArrowheads="1"/>
            </p:cNvSpPr>
            <p:nvPr/>
          </p:nvSpPr>
          <p:spPr bwMode="auto">
            <a:xfrm>
              <a:off x="2256" y="2582"/>
              <a:ext cx="1264" cy="368"/>
            </a:xfrm>
            <a:prstGeom prst="rect">
              <a:avLst/>
            </a:prstGeom>
            <a:noFill/>
            <a:ln w="9525" algn="ctr">
              <a:noFill/>
              <a:miter lim="800000"/>
              <a:headEnd/>
              <a:tailEnd/>
            </a:ln>
          </p:spPr>
          <p:txBody>
            <a:bodyPr/>
            <a:lstStyle/>
            <a:p>
              <a:pPr>
                <a:spcBef>
                  <a:spcPct val="20000"/>
                </a:spcBef>
              </a:pPr>
              <a:endParaRPr lang="en-US" sz="2800" b="0">
                <a:latin typeface="Times New Roman" pitchFamily="18" charset="0"/>
              </a:endParaRPr>
            </a:p>
          </p:txBody>
        </p:sp>
        <p:sp>
          <p:nvSpPr>
            <p:cNvPr id="19470" name="Rectangle 10"/>
            <p:cNvSpPr>
              <a:spLocks noChangeArrowheads="1"/>
            </p:cNvSpPr>
            <p:nvPr/>
          </p:nvSpPr>
          <p:spPr bwMode="auto">
            <a:xfrm>
              <a:off x="960" y="2582"/>
              <a:ext cx="1296" cy="368"/>
            </a:xfrm>
            <a:prstGeom prst="rect">
              <a:avLst/>
            </a:prstGeom>
            <a:noFill/>
            <a:ln w="9525" algn="ctr">
              <a:noFill/>
              <a:miter lim="800000"/>
              <a:headEnd/>
              <a:tailEnd/>
            </a:ln>
          </p:spPr>
          <p:txBody>
            <a:bodyPr/>
            <a:lstStyle/>
            <a:p>
              <a:pPr>
                <a:spcBef>
                  <a:spcPct val="20000"/>
                </a:spcBef>
              </a:pPr>
              <a:endParaRPr lang="en-US" sz="2800" b="0">
                <a:latin typeface="Times New Roman" pitchFamily="18" charset="0"/>
              </a:endParaRPr>
            </a:p>
          </p:txBody>
        </p:sp>
        <p:sp>
          <p:nvSpPr>
            <p:cNvPr id="19471" name="Line 13"/>
            <p:cNvSpPr>
              <a:spLocks noChangeShapeType="1"/>
            </p:cNvSpPr>
            <p:nvPr/>
          </p:nvSpPr>
          <p:spPr bwMode="auto">
            <a:xfrm>
              <a:off x="960" y="2582"/>
              <a:ext cx="3840" cy="0"/>
            </a:xfrm>
            <a:prstGeom prst="line">
              <a:avLst/>
            </a:prstGeom>
            <a:noFill/>
            <a:ln w="28575" cap="sq">
              <a:solidFill>
                <a:schemeClr val="tx1"/>
              </a:solidFill>
              <a:round/>
              <a:headEnd/>
              <a:tailEnd/>
            </a:ln>
          </p:spPr>
          <p:txBody>
            <a:bodyPr>
              <a:spAutoFit/>
            </a:bodyPr>
            <a:lstStyle/>
            <a:p>
              <a:endParaRPr lang="en-US"/>
            </a:p>
          </p:txBody>
        </p:sp>
        <p:sp>
          <p:nvSpPr>
            <p:cNvPr id="19472" name="Line 14"/>
            <p:cNvSpPr>
              <a:spLocks noChangeShapeType="1"/>
            </p:cNvSpPr>
            <p:nvPr/>
          </p:nvSpPr>
          <p:spPr bwMode="auto">
            <a:xfrm>
              <a:off x="960" y="2950"/>
              <a:ext cx="3840" cy="0"/>
            </a:xfrm>
            <a:prstGeom prst="line">
              <a:avLst/>
            </a:prstGeom>
            <a:noFill/>
            <a:ln w="28575" cap="sq">
              <a:solidFill>
                <a:schemeClr val="tx1"/>
              </a:solidFill>
              <a:round/>
              <a:headEnd/>
              <a:tailEnd/>
            </a:ln>
          </p:spPr>
          <p:txBody>
            <a:bodyPr>
              <a:spAutoFit/>
            </a:bodyPr>
            <a:lstStyle/>
            <a:p>
              <a:endParaRPr lang="en-US"/>
            </a:p>
          </p:txBody>
        </p:sp>
        <p:sp>
          <p:nvSpPr>
            <p:cNvPr id="19473" name="Line 15"/>
            <p:cNvSpPr>
              <a:spLocks noChangeShapeType="1"/>
            </p:cNvSpPr>
            <p:nvPr/>
          </p:nvSpPr>
          <p:spPr bwMode="auto">
            <a:xfrm>
              <a:off x="960" y="2582"/>
              <a:ext cx="0" cy="368"/>
            </a:xfrm>
            <a:prstGeom prst="line">
              <a:avLst/>
            </a:prstGeom>
            <a:noFill/>
            <a:ln w="28575" cap="sq">
              <a:solidFill>
                <a:schemeClr val="tx1"/>
              </a:solidFill>
              <a:round/>
              <a:headEnd/>
              <a:tailEnd/>
            </a:ln>
          </p:spPr>
          <p:txBody>
            <a:bodyPr>
              <a:spAutoFit/>
            </a:bodyPr>
            <a:lstStyle/>
            <a:p>
              <a:endParaRPr lang="en-US"/>
            </a:p>
          </p:txBody>
        </p:sp>
        <p:sp>
          <p:nvSpPr>
            <p:cNvPr id="19474" name="Line 16"/>
            <p:cNvSpPr>
              <a:spLocks noChangeShapeType="1"/>
            </p:cNvSpPr>
            <p:nvPr/>
          </p:nvSpPr>
          <p:spPr bwMode="auto">
            <a:xfrm>
              <a:off x="2256" y="2582"/>
              <a:ext cx="0" cy="368"/>
            </a:xfrm>
            <a:prstGeom prst="line">
              <a:avLst/>
            </a:prstGeom>
            <a:noFill/>
            <a:ln w="12700">
              <a:solidFill>
                <a:schemeClr val="tx1"/>
              </a:solidFill>
              <a:round/>
              <a:headEnd/>
              <a:tailEnd/>
            </a:ln>
          </p:spPr>
          <p:txBody>
            <a:bodyPr>
              <a:spAutoFit/>
            </a:bodyPr>
            <a:lstStyle/>
            <a:p>
              <a:endParaRPr lang="en-US"/>
            </a:p>
          </p:txBody>
        </p:sp>
        <p:sp>
          <p:nvSpPr>
            <p:cNvPr id="19475" name="Line 17"/>
            <p:cNvSpPr>
              <a:spLocks noChangeShapeType="1"/>
            </p:cNvSpPr>
            <p:nvPr/>
          </p:nvSpPr>
          <p:spPr bwMode="auto">
            <a:xfrm>
              <a:off x="3520" y="2582"/>
              <a:ext cx="0" cy="368"/>
            </a:xfrm>
            <a:prstGeom prst="line">
              <a:avLst/>
            </a:prstGeom>
            <a:noFill/>
            <a:ln w="12700">
              <a:solidFill>
                <a:schemeClr val="tx1"/>
              </a:solidFill>
              <a:round/>
              <a:headEnd/>
              <a:tailEnd/>
            </a:ln>
          </p:spPr>
          <p:txBody>
            <a:bodyPr>
              <a:spAutoFit/>
            </a:bodyPr>
            <a:lstStyle/>
            <a:p>
              <a:endParaRPr lang="en-US"/>
            </a:p>
          </p:txBody>
        </p:sp>
        <p:sp>
          <p:nvSpPr>
            <p:cNvPr id="19476" name="Line 18"/>
            <p:cNvSpPr>
              <a:spLocks noChangeShapeType="1"/>
            </p:cNvSpPr>
            <p:nvPr/>
          </p:nvSpPr>
          <p:spPr bwMode="auto">
            <a:xfrm>
              <a:off x="4800" y="2582"/>
              <a:ext cx="0" cy="368"/>
            </a:xfrm>
            <a:prstGeom prst="line">
              <a:avLst/>
            </a:prstGeom>
            <a:noFill/>
            <a:ln w="28575" cap="sq">
              <a:solidFill>
                <a:schemeClr val="tx1"/>
              </a:solidFill>
              <a:round/>
              <a:headEnd/>
              <a:tailEnd/>
            </a:ln>
          </p:spPr>
          <p:txBody>
            <a:bodyPr>
              <a:spAutoFit/>
            </a:bodyPr>
            <a:lstStyle/>
            <a:p>
              <a:endParaRPr lang="en-US"/>
            </a:p>
          </p:txBody>
        </p:sp>
        <p:sp>
          <p:nvSpPr>
            <p:cNvPr id="19477" name="Rectangle 22"/>
            <p:cNvSpPr>
              <a:spLocks noChangeArrowheads="1"/>
            </p:cNvSpPr>
            <p:nvPr/>
          </p:nvSpPr>
          <p:spPr bwMode="auto">
            <a:xfrm>
              <a:off x="3528" y="2256"/>
              <a:ext cx="1272" cy="326"/>
            </a:xfrm>
            <a:prstGeom prst="rect">
              <a:avLst/>
            </a:prstGeom>
            <a:solidFill>
              <a:srgbClr val="CCFFCC"/>
            </a:solidFill>
            <a:ln w="9525" algn="ctr">
              <a:noFill/>
              <a:miter lim="800000"/>
              <a:headEnd/>
              <a:tailEnd/>
            </a:ln>
          </p:spPr>
          <p:txBody>
            <a:bodyPr/>
            <a:lstStyle/>
            <a:p>
              <a:pPr>
                <a:spcBef>
                  <a:spcPct val="20000"/>
                </a:spcBef>
              </a:pPr>
              <a:endParaRPr lang="en-US" sz="2800" b="0">
                <a:latin typeface="Times New Roman" pitchFamily="18" charset="0"/>
              </a:endParaRPr>
            </a:p>
          </p:txBody>
        </p:sp>
        <p:sp>
          <p:nvSpPr>
            <p:cNvPr id="19478" name="Rectangle 21"/>
            <p:cNvSpPr>
              <a:spLocks noChangeArrowheads="1"/>
            </p:cNvSpPr>
            <p:nvPr/>
          </p:nvSpPr>
          <p:spPr bwMode="auto">
            <a:xfrm>
              <a:off x="2256" y="2256"/>
              <a:ext cx="1272" cy="326"/>
            </a:xfrm>
            <a:prstGeom prst="rect">
              <a:avLst/>
            </a:prstGeom>
            <a:solidFill>
              <a:srgbClr val="CCFFCC"/>
            </a:solidFill>
            <a:ln w="9525" algn="ctr">
              <a:noFill/>
              <a:miter lim="800000"/>
              <a:headEnd/>
              <a:tailEnd/>
            </a:ln>
          </p:spPr>
          <p:txBody>
            <a:bodyPr/>
            <a:lstStyle/>
            <a:p>
              <a:pPr>
                <a:spcBef>
                  <a:spcPct val="20000"/>
                </a:spcBef>
              </a:pPr>
              <a:endParaRPr lang="en-US" sz="2800" b="0">
                <a:latin typeface="Times New Roman" pitchFamily="18" charset="0"/>
              </a:endParaRPr>
            </a:p>
          </p:txBody>
        </p:sp>
        <p:sp>
          <p:nvSpPr>
            <p:cNvPr id="19479" name="Line 23"/>
            <p:cNvSpPr>
              <a:spLocks noChangeShapeType="1"/>
            </p:cNvSpPr>
            <p:nvPr/>
          </p:nvSpPr>
          <p:spPr bwMode="auto">
            <a:xfrm>
              <a:off x="2256" y="2256"/>
              <a:ext cx="2544" cy="0"/>
            </a:xfrm>
            <a:prstGeom prst="line">
              <a:avLst/>
            </a:prstGeom>
            <a:noFill/>
            <a:ln w="28575" cap="sq">
              <a:solidFill>
                <a:schemeClr val="tx1"/>
              </a:solidFill>
              <a:round/>
              <a:headEnd/>
              <a:tailEnd/>
            </a:ln>
          </p:spPr>
          <p:txBody>
            <a:bodyPr>
              <a:spAutoFit/>
            </a:bodyPr>
            <a:lstStyle/>
            <a:p>
              <a:endParaRPr lang="en-US"/>
            </a:p>
          </p:txBody>
        </p:sp>
        <p:sp>
          <p:nvSpPr>
            <p:cNvPr id="19480" name="Line 24"/>
            <p:cNvSpPr>
              <a:spLocks noChangeShapeType="1"/>
            </p:cNvSpPr>
            <p:nvPr/>
          </p:nvSpPr>
          <p:spPr bwMode="auto">
            <a:xfrm>
              <a:off x="2256" y="2582"/>
              <a:ext cx="2544" cy="0"/>
            </a:xfrm>
            <a:prstGeom prst="line">
              <a:avLst/>
            </a:prstGeom>
            <a:noFill/>
            <a:ln w="28575" cap="sq">
              <a:solidFill>
                <a:schemeClr val="tx1"/>
              </a:solidFill>
              <a:round/>
              <a:headEnd/>
              <a:tailEnd/>
            </a:ln>
          </p:spPr>
          <p:txBody>
            <a:bodyPr>
              <a:spAutoFit/>
            </a:bodyPr>
            <a:lstStyle/>
            <a:p>
              <a:endParaRPr lang="en-US"/>
            </a:p>
          </p:txBody>
        </p:sp>
        <p:sp>
          <p:nvSpPr>
            <p:cNvPr id="19481" name="Line 25"/>
            <p:cNvSpPr>
              <a:spLocks noChangeShapeType="1"/>
            </p:cNvSpPr>
            <p:nvPr/>
          </p:nvSpPr>
          <p:spPr bwMode="auto">
            <a:xfrm>
              <a:off x="2256" y="2256"/>
              <a:ext cx="0" cy="326"/>
            </a:xfrm>
            <a:prstGeom prst="line">
              <a:avLst/>
            </a:prstGeom>
            <a:noFill/>
            <a:ln w="28575" cap="sq">
              <a:solidFill>
                <a:schemeClr val="tx1"/>
              </a:solidFill>
              <a:round/>
              <a:headEnd/>
              <a:tailEnd/>
            </a:ln>
          </p:spPr>
          <p:txBody>
            <a:bodyPr>
              <a:spAutoFit/>
            </a:bodyPr>
            <a:lstStyle/>
            <a:p>
              <a:endParaRPr lang="en-US"/>
            </a:p>
          </p:txBody>
        </p:sp>
        <p:sp>
          <p:nvSpPr>
            <p:cNvPr id="19482" name="Line 26"/>
            <p:cNvSpPr>
              <a:spLocks noChangeShapeType="1"/>
            </p:cNvSpPr>
            <p:nvPr/>
          </p:nvSpPr>
          <p:spPr bwMode="auto">
            <a:xfrm>
              <a:off x="3528" y="2256"/>
              <a:ext cx="0" cy="326"/>
            </a:xfrm>
            <a:prstGeom prst="line">
              <a:avLst/>
            </a:prstGeom>
            <a:noFill/>
            <a:ln w="12700">
              <a:solidFill>
                <a:schemeClr val="tx1"/>
              </a:solidFill>
              <a:round/>
              <a:headEnd/>
              <a:tailEnd/>
            </a:ln>
          </p:spPr>
          <p:txBody>
            <a:bodyPr>
              <a:spAutoFit/>
            </a:bodyPr>
            <a:lstStyle/>
            <a:p>
              <a:endParaRPr lang="en-US"/>
            </a:p>
          </p:txBody>
        </p:sp>
        <p:sp>
          <p:nvSpPr>
            <p:cNvPr id="19483" name="Line 27"/>
            <p:cNvSpPr>
              <a:spLocks noChangeShapeType="1"/>
            </p:cNvSpPr>
            <p:nvPr/>
          </p:nvSpPr>
          <p:spPr bwMode="auto">
            <a:xfrm>
              <a:off x="4800" y="2256"/>
              <a:ext cx="0" cy="326"/>
            </a:xfrm>
            <a:prstGeom prst="line">
              <a:avLst/>
            </a:prstGeom>
            <a:noFill/>
            <a:ln w="28575" cap="sq">
              <a:solidFill>
                <a:schemeClr val="tx1"/>
              </a:solidFill>
              <a:round/>
              <a:headEnd/>
              <a:tailEnd/>
            </a:ln>
          </p:spPr>
          <p:txBody>
            <a:bodyPr>
              <a:spAutoFit/>
            </a:bodyPr>
            <a:lstStyle/>
            <a:p>
              <a:endParaRPr lang="en-US"/>
            </a:p>
          </p:txBody>
        </p:sp>
      </p:grpSp>
      <p:sp>
        <p:nvSpPr>
          <p:cNvPr id="134184" name="Text Box 40"/>
          <p:cNvSpPr txBox="1">
            <a:spLocks noChangeArrowheads="1"/>
          </p:cNvSpPr>
          <p:nvPr/>
        </p:nvSpPr>
        <p:spPr bwMode="auto">
          <a:xfrm>
            <a:off x="609600" y="5562600"/>
            <a:ext cx="8169275" cy="822325"/>
          </a:xfrm>
          <a:prstGeom prst="rect">
            <a:avLst/>
          </a:prstGeom>
          <a:noFill/>
          <a:ln w="9525" algn="ctr">
            <a:noFill/>
            <a:miter lim="800000"/>
            <a:headEnd/>
            <a:tailEnd/>
          </a:ln>
        </p:spPr>
        <p:txBody>
          <a:bodyPr>
            <a:spAutoFit/>
          </a:bodyPr>
          <a:lstStyle/>
          <a:p>
            <a:r>
              <a:rPr lang="en-US" sz="2400" b="0"/>
              <a:t>The ratio of the volumes is the cube of the ratio of the corresponding dimensions. </a:t>
            </a:r>
          </a:p>
        </p:txBody>
      </p:sp>
      <p:sp>
        <p:nvSpPr>
          <p:cNvPr id="19462" name="Text Box 43"/>
          <p:cNvSpPr txBox="1">
            <a:spLocks noChangeArrowheads="1"/>
          </p:cNvSpPr>
          <p:nvPr/>
        </p:nvSpPr>
        <p:spPr bwMode="auto">
          <a:xfrm>
            <a:off x="3870325" y="3505200"/>
            <a:ext cx="1508125" cy="457200"/>
          </a:xfrm>
          <a:prstGeom prst="rect">
            <a:avLst/>
          </a:prstGeom>
          <a:noFill/>
          <a:ln w="9525" algn="ctr">
            <a:noFill/>
            <a:miter lim="800000"/>
            <a:headEnd/>
            <a:tailEnd/>
          </a:ln>
        </p:spPr>
        <p:txBody>
          <a:bodyPr wrap="none">
            <a:spAutoFit/>
          </a:bodyPr>
          <a:lstStyle/>
          <a:p>
            <a:r>
              <a:rPr lang="en-US" sz="2400"/>
              <a:t>Prism A</a:t>
            </a:r>
          </a:p>
        </p:txBody>
      </p:sp>
      <p:sp>
        <p:nvSpPr>
          <p:cNvPr id="19463" name="Text Box 44"/>
          <p:cNvSpPr txBox="1">
            <a:spLocks noChangeArrowheads="1"/>
          </p:cNvSpPr>
          <p:nvPr/>
        </p:nvSpPr>
        <p:spPr bwMode="auto">
          <a:xfrm>
            <a:off x="5807075" y="3505200"/>
            <a:ext cx="1503363" cy="457200"/>
          </a:xfrm>
          <a:prstGeom prst="rect">
            <a:avLst/>
          </a:prstGeom>
          <a:noFill/>
          <a:ln w="9525" algn="ctr">
            <a:noFill/>
            <a:miter lim="800000"/>
            <a:headEnd/>
            <a:tailEnd/>
          </a:ln>
        </p:spPr>
        <p:txBody>
          <a:bodyPr wrap="none">
            <a:spAutoFit/>
          </a:bodyPr>
          <a:lstStyle/>
          <a:p>
            <a:r>
              <a:rPr lang="en-US" sz="2400"/>
              <a:t>Prism B</a:t>
            </a:r>
          </a:p>
        </p:txBody>
      </p:sp>
      <p:sp>
        <p:nvSpPr>
          <p:cNvPr id="19464" name="Text Box 45"/>
          <p:cNvSpPr txBox="1">
            <a:spLocks noChangeArrowheads="1"/>
          </p:cNvSpPr>
          <p:nvPr/>
        </p:nvSpPr>
        <p:spPr bwMode="auto">
          <a:xfrm>
            <a:off x="1660525" y="3995738"/>
            <a:ext cx="1512888" cy="457200"/>
          </a:xfrm>
          <a:prstGeom prst="rect">
            <a:avLst/>
          </a:prstGeom>
          <a:noFill/>
          <a:ln w="9525" algn="ctr">
            <a:noFill/>
            <a:miter lim="800000"/>
            <a:headEnd/>
            <a:tailEnd/>
          </a:ln>
        </p:spPr>
        <p:txBody>
          <a:bodyPr wrap="none">
            <a:spAutoFit/>
          </a:bodyPr>
          <a:lstStyle/>
          <a:p>
            <a:r>
              <a:rPr lang="en-US" sz="2400" i="1"/>
              <a:t>V = lwh</a:t>
            </a:r>
          </a:p>
        </p:txBody>
      </p:sp>
      <p:sp>
        <p:nvSpPr>
          <p:cNvPr id="19465" name="Text Box 46"/>
          <p:cNvSpPr txBox="1">
            <a:spLocks noChangeArrowheads="1"/>
          </p:cNvSpPr>
          <p:nvPr/>
        </p:nvSpPr>
        <p:spPr bwMode="auto">
          <a:xfrm>
            <a:off x="3660775" y="4049713"/>
            <a:ext cx="1965325" cy="396875"/>
          </a:xfrm>
          <a:prstGeom prst="rect">
            <a:avLst/>
          </a:prstGeom>
          <a:noFill/>
          <a:ln w="9525" algn="ctr">
            <a:noFill/>
            <a:miter lim="800000"/>
            <a:headEnd/>
            <a:tailEnd/>
          </a:ln>
        </p:spPr>
        <p:txBody>
          <a:bodyPr wrap="none">
            <a:spAutoFit/>
          </a:bodyPr>
          <a:lstStyle/>
          <a:p>
            <a:r>
              <a:rPr lang="en-US" sz="2000">
                <a:latin typeface="Arial" charset="0"/>
              </a:rPr>
              <a:t>(12)(3)(9) = 324</a:t>
            </a:r>
          </a:p>
        </p:txBody>
      </p:sp>
      <p:sp>
        <p:nvSpPr>
          <p:cNvPr id="19466" name="Text Box 47"/>
          <p:cNvSpPr txBox="1">
            <a:spLocks noChangeArrowheads="1"/>
          </p:cNvSpPr>
          <p:nvPr/>
        </p:nvSpPr>
        <p:spPr bwMode="auto">
          <a:xfrm>
            <a:off x="5708650" y="4049713"/>
            <a:ext cx="1682750" cy="396875"/>
          </a:xfrm>
          <a:prstGeom prst="rect">
            <a:avLst/>
          </a:prstGeom>
          <a:noFill/>
          <a:ln w="9525" algn="ctr">
            <a:noFill/>
            <a:miter lim="800000"/>
            <a:headEnd/>
            <a:tailEnd/>
          </a:ln>
        </p:spPr>
        <p:txBody>
          <a:bodyPr wrap="none">
            <a:spAutoFit/>
          </a:bodyPr>
          <a:lstStyle/>
          <a:p>
            <a:r>
              <a:rPr lang="en-US" sz="2000">
                <a:latin typeface="Arial" charset="0"/>
              </a:rPr>
              <a:t>(4)(1)(3) = 12</a:t>
            </a:r>
          </a:p>
        </p:txBody>
      </p:sp>
      <p:pic>
        <p:nvPicPr>
          <p:cNvPr id="19488" name="Picture 32"/>
          <p:cNvPicPr>
            <a:picLocks noChangeAspect="1" noChangeArrowheads="1"/>
          </p:cNvPicPr>
          <p:nvPr/>
        </p:nvPicPr>
        <p:blipFill>
          <a:blip r:embed="rId3" cstate="print"/>
          <a:srcRect/>
          <a:stretch>
            <a:fillRect/>
          </a:stretch>
        </p:blipFill>
        <p:spPr bwMode="auto">
          <a:xfrm>
            <a:off x="457200" y="4800600"/>
            <a:ext cx="8496300" cy="630238"/>
          </a:xfrm>
          <a:prstGeom prst="rect">
            <a:avLst/>
          </a:prstGeom>
          <a:noFill/>
          <a:ln w="9525" algn="ctr">
            <a:noFill/>
            <a:miter lim="800000"/>
            <a:headEnd/>
            <a:tailEnd/>
          </a:ln>
        </p:spPr>
      </p:pic>
      <p:sp>
        <p:nvSpPr>
          <p:cNvPr id="30" name="TextBox 29"/>
          <p:cNvSpPr txBox="1"/>
          <p:nvPr/>
        </p:nvSpPr>
        <p:spPr>
          <a:xfrm>
            <a:off x="304800" y="1524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134184"/>
                                        </p:tgtEl>
                                        <p:attrNameLst>
                                          <p:attrName>style.visibility</p:attrName>
                                        </p:attrNameLst>
                                      </p:cBhvr>
                                      <p:to>
                                        <p:strVal val="visible"/>
                                      </p:to>
                                    </p:set>
                                    <p:animEffect transition="in" filter="wipe(down)">
                                      <p:cBhvr>
                                        <p:cTn id="11" dur="1000"/>
                                        <p:tgtEl>
                                          <p:spTgt spid="134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8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914400" y="1981200"/>
            <a:ext cx="2590800" cy="457200"/>
          </a:xfrm>
          <a:prstGeom prst="rect">
            <a:avLst/>
          </a:prstGeom>
          <a:solidFill>
            <a:srgbClr val="800080"/>
          </a:solidFill>
          <a:ln w="9525" algn="ctr">
            <a:noFill/>
            <a:miter lim="800000"/>
            <a:headEnd/>
            <a:tailEnd/>
          </a:ln>
        </p:spPr>
        <p:txBody>
          <a:bodyPr anchor="ctr">
            <a:spAutoFit/>
          </a:bodyPr>
          <a:lstStyle/>
          <a:p>
            <a:pPr algn="ctr"/>
            <a:r>
              <a:rPr lang="en-US" sz="2400">
                <a:solidFill>
                  <a:schemeClr val="bg1"/>
                </a:solidFill>
              </a:rPr>
              <a:t>Helpful Hint</a:t>
            </a:r>
          </a:p>
        </p:txBody>
      </p:sp>
      <p:sp>
        <p:nvSpPr>
          <p:cNvPr id="20483" name="Text Box 10"/>
          <p:cNvSpPr txBox="1">
            <a:spLocks noChangeArrowheads="1"/>
          </p:cNvSpPr>
          <p:nvPr/>
        </p:nvSpPr>
        <p:spPr bwMode="auto">
          <a:xfrm>
            <a:off x="914400" y="2438400"/>
            <a:ext cx="7620000" cy="831850"/>
          </a:xfrm>
          <a:prstGeom prst="rect">
            <a:avLst/>
          </a:prstGeom>
          <a:noFill/>
          <a:ln w="9525" algn="ctr">
            <a:solidFill>
              <a:srgbClr val="800080"/>
            </a:solidFill>
            <a:miter lim="800000"/>
            <a:headEnd/>
            <a:tailEnd/>
          </a:ln>
        </p:spPr>
        <p:txBody>
          <a:bodyPr>
            <a:spAutoFit/>
          </a:bodyPr>
          <a:lstStyle/>
          <a:p>
            <a:r>
              <a:rPr lang="en-US" sz="2400" b="0"/>
              <a:t>A scale factor between 0 and 1 reduces a figure. A scale factor greater than 1 enlarges it.</a:t>
            </a:r>
          </a:p>
        </p:txBody>
      </p:sp>
      <p:sp>
        <p:nvSpPr>
          <p:cNvPr id="4" name="TextBox 3"/>
          <p:cNvSpPr txBox="1"/>
          <p:nvPr/>
        </p:nvSpPr>
        <p:spPr>
          <a:xfrm>
            <a:off x="304800" y="1524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609600" y="1616075"/>
            <a:ext cx="7864475" cy="822325"/>
          </a:xfrm>
          <a:prstGeom prst="rect">
            <a:avLst/>
          </a:prstGeom>
          <a:noFill/>
          <a:ln w="9525" algn="ctr">
            <a:noFill/>
            <a:miter lim="800000"/>
            <a:headEnd/>
            <a:tailEnd/>
          </a:ln>
        </p:spPr>
        <p:txBody>
          <a:bodyPr>
            <a:spAutoFit/>
          </a:bodyPr>
          <a:lstStyle/>
          <a:p>
            <a:r>
              <a:rPr lang="en-US" sz="2400" u="sng"/>
              <a:t>Similar </a:t>
            </a:r>
            <a:r>
              <a:rPr lang="en-US" sz="2400" b="0"/>
              <a:t>figures have exactly the same shape but not necessarily the same size.</a:t>
            </a:r>
            <a:endParaRPr lang="en-US" sz="2400" u="sng"/>
          </a:p>
        </p:txBody>
      </p:sp>
      <p:sp>
        <p:nvSpPr>
          <p:cNvPr id="6147" name="Text Box 5"/>
          <p:cNvSpPr txBox="1">
            <a:spLocks noChangeArrowheads="1"/>
          </p:cNvSpPr>
          <p:nvPr/>
        </p:nvSpPr>
        <p:spPr bwMode="auto">
          <a:xfrm>
            <a:off x="609600" y="2974975"/>
            <a:ext cx="8016875" cy="2282825"/>
          </a:xfrm>
          <a:prstGeom prst="rect">
            <a:avLst/>
          </a:prstGeom>
          <a:noFill/>
          <a:ln w="9525" algn="ctr">
            <a:noFill/>
            <a:miter lim="800000"/>
            <a:headEnd/>
            <a:tailEnd/>
          </a:ln>
        </p:spPr>
        <p:txBody>
          <a:bodyPr>
            <a:spAutoFit/>
          </a:bodyPr>
          <a:lstStyle/>
          <a:p>
            <a:r>
              <a:rPr lang="en-US" sz="2400" u="sng"/>
              <a:t>Corresponding sides</a:t>
            </a:r>
            <a:r>
              <a:rPr lang="en-US" sz="2400" b="0"/>
              <a:t> of two figures are in the same relative position, and </a:t>
            </a:r>
            <a:r>
              <a:rPr lang="en-US" sz="2400" u="sng"/>
              <a:t>corresponding angles</a:t>
            </a:r>
            <a:r>
              <a:rPr lang="en-US" sz="2400" b="0"/>
              <a:t> are in the same relative position. Two figures are similar if and only if the lengths of corresponding sides are proportional and all pairs of corresponding angles have equal measures.</a:t>
            </a:r>
            <a:endParaRPr lang="en-US" sz="2400" u="sng"/>
          </a:p>
        </p:txBody>
      </p:sp>
      <p:sp>
        <p:nvSpPr>
          <p:cNvPr id="4" name="TextBox 3"/>
          <p:cNvSpPr txBox="1"/>
          <p:nvPr/>
        </p:nvSpPr>
        <p:spPr>
          <a:xfrm>
            <a:off x="304800" y="1524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87" name="Text Box 31"/>
          <p:cNvSpPr txBox="1">
            <a:spLocks noChangeArrowheads="1"/>
          </p:cNvSpPr>
          <p:nvPr/>
        </p:nvSpPr>
        <p:spPr bwMode="auto">
          <a:xfrm>
            <a:off x="533400" y="3644900"/>
            <a:ext cx="8169275" cy="1938338"/>
          </a:xfrm>
          <a:prstGeom prst="rect">
            <a:avLst/>
          </a:prstGeom>
          <a:noFill/>
          <a:ln>
            <a:noFill/>
          </a:ln>
          <a:effectLst/>
          <a:extLst/>
        </p:spPr>
        <p:txBody>
          <a:bodyPr>
            <a:spAutoFit/>
          </a:bodyPr>
          <a:lstStyle/>
          <a:p>
            <a:pPr>
              <a:defRPr/>
            </a:pPr>
            <a:r>
              <a:rPr lang="en-US" sz="2400" b="0" dirty="0"/>
              <a:t>When stating that two figures are similar, use the symbol ~. For the triangles above, you can write </a:t>
            </a:r>
            <a:r>
              <a:rPr lang="en-US" sz="2400" b="0" dirty="0">
                <a:solidFill>
                  <a:srgbClr val="000000"/>
                </a:solidFill>
                <a:sym typeface="Symbol" pitchFamily="18" charset="2"/>
              </a:rPr>
              <a:t>∆</a:t>
            </a:r>
            <a:r>
              <a:rPr lang="en-US" sz="2400" b="0" i="1" dirty="0">
                <a:solidFill>
                  <a:srgbClr val="FF3300"/>
                </a:solidFill>
              </a:rPr>
              <a:t>A</a:t>
            </a:r>
            <a:r>
              <a:rPr lang="en-US" sz="2400" b="0" i="1" dirty="0">
                <a:solidFill>
                  <a:srgbClr val="333399"/>
                </a:solidFill>
              </a:rPr>
              <a:t>B</a:t>
            </a:r>
            <a:r>
              <a:rPr lang="en-US" sz="2400" b="0" i="1" dirty="0">
                <a:solidFill>
                  <a:srgbClr val="008000"/>
                </a:solidFill>
              </a:rPr>
              <a:t>C</a:t>
            </a:r>
            <a:r>
              <a:rPr lang="en-US" sz="2400" b="0" dirty="0">
                <a:solidFill>
                  <a:srgbClr val="333399"/>
                </a:solidFill>
              </a:rPr>
              <a:t> </a:t>
            </a:r>
            <a:r>
              <a:rPr lang="en-US" sz="2400" b="0" dirty="0"/>
              <a:t>~ </a:t>
            </a:r>
            <a:r>
              <a:rPr lang="en-US" sz="2400" b="0" dirty="0">
                <a:solidFill>
                  <a:srgbClr val="000000"/>
                </a:solidFill>
                <a:sym typeface="Symbol" pitchFamily="18" charset="2"/>
              </a:rPr>
              <a:t>∆</a:t>
            </a:r>
            <a:r>
              <a:rPr lang="en-US" sz="2400" b="0" i="1" dirty="0">
                <a:solidFill>
                  <a:srgbClr val="FF3300"/>
                </a:solidFill>
              </a:rPr>
              <a:t>D</a:t>
            </a:r>
            <a:r>
              <a:rPr lang="en-US" sz="2400" b="0" i="1" dirty="0">
                <a:solidFill>
                  <a:srgbClr val="333399"/>
                </a:solidFill>
              </a:rPr>
              <a:t>E</a:t>
            </a:r>
            <a:r>
              <a:rPr lang="en-US" sz="2400" b="0" i="1" dirty="0">
                <a:solidFill>
                  <a:srgbClr val="008000"/>
                </a:solidFill>
              </a:rPr>
              <a:t>F</a:t>
            </a:r>
            <a:r>
              <a:rPr lang="en-US" sz="2400" b="0" i="1" dirty="0"/>
              <a:t>. </a:t>
            </a:r>
            <a:r>
              <a:rPr lang="en-US" sz="2400" b="0" dirty="0"/>
              <a:t>Make sure corresponding vertices are in the same order. It would be incorrect to write </a:t>
            </a:r>
            <a:r>
              <a:rPr lang="en-US" sz="2400" b="0" dirty="0">
                <a:solidFill>
                  <a:srgbClr val="000000"/>
                </a:solidFill>
                <a:sym typeface="Symbol" pitchFamily="18" charset="2"/>
              </a:rPr>
              <a:t>∆</a:t>
            </a:r>
            <a:r>
              <a:rPr lang="en-US" sz="2400" b="0" i="1" dirty="0">
                <a:solidFill>
                  <a:srgbClr val="FF3300"/>
                </a:solidFill>
              </a:rPr>
              <a:t>A</a:t>
            </a:r>
            <a:r>
              <a:rPr lang="en-US" sz="2400" b="0" i="1" dirty="0">
                <a:solidFill>
                  <a:srgbClr val="333399"/>
                </a:solidFill>
              </a:rPr>
              <a:t>B</a:t>
            </a:r>
            <a:r>
              <a:rPr lang="en-US" sz="2400" b="0" i="1" dirty="0">
                <a:solidFill>
                  <a:srgbClr val="008000"/>
                </a:solidFill>
              </a:rPr>
              <a:t>C</a:t>
            </a:r>
            <a:r>
              <a:rPr lang="en-US" sz="2400" b="0" i="1" dirty="0"/>
              <a:t> ~ </a:t>
            </a:r>
            <a:r>
              <a:rPr lang="en-US" sz="2400" b="0" dirty="0">
                <a:solidFill>
                  <a:srgbClr val="000000"/>
                </a:solidFill>
                <a:sym typeface="Symbol" pitchFamily="18" charset="2"/>
              </a:rPr>
              <a:t>∆</a:t>
            </a:r>
            <a:r>
              <a:rPr lang="en-US" sz="2400" b="0" i="1" dirty="0">
                <a:solidFill>
                  <a:srgbClr val="333399"/>
                </a:solidFill>
              </a:rPr>
              <a:t>E</a:t>
            </a:r>
            <a:r>
              <a:rPr lang="en-US" sz="2400" b="0" i="1" dirty="0">
                <a:solidFill>
                  <a:schemeClr val="accent5">
                    <a:lumMod val="50000"/>
                  </a:schemeClr>
                </a:solidFill>
              </a:rPr>
              <a:t>F</a:t>
            </a:r>
            <a:r>
              <a:rPr lang="en-US" sz="2400" b="0" i="1" dirty="0">
                <a:solidFill>
                  <a:srgbClr val="FF3300"/>
                </a:solidFill>
              </a:rPr>
              <a:t>D</a:t>
            </a:r>
            <a:r>
              <a:rPr lang="en-US" sz="2400" b="0" i="1" dirty="0"/>
              <a:t>.</a:t>
            </a:r>
            <a:r>
              <a:rPr lang="en-US" sz="2400" b="0" dirty="0"/>
              <a:t> </a:t>
            </a:r>
          </a:p>
        </p:txBody>
      </p:sp>
      <p:sp>
        <p:nvSpPr>
          <p:cNvPr id="121888" name="Text Box 32"/>
          <p:cNvSpPr txBox="1">
            <a:spLocks noChangeArrowheads="1"/>
          </p:cNvSpPr>
          <p:nvPr/>
        </p:nvSpPr>
        <p:spPr bwMode="auto">
          <a:xfrm>
            <a:off x="555625" y="5638800"/>
            <a:ext cx="8207375" cy="822325"/>
          </a:xfrm>
          <a:prstGeom prst="rect">
            <a:avLst/>
          </a:prstGeom>
          <a:noFill/>
          <a:ln w="9525" algn="ctr">
            <a:noFill/>
            <a:miter lim="800000"/>
            <a:headEnd/>
            <a:tailEnd/>
          </a:ln>
        </p:spPr>
        <p:txBody>
          <a:bodyPr>
            <a:spAutoFit/>
          </a:bodyPr>
          <a:lstStyle/>
          <a:p>
            <a:r>
              <a:rPr lang="en-US" sz="2400" b="0"/>
              <a:t>You can use proportions to find missing lengths in similar figures.</a:t>
            </a:r>
          </a:p>
        </p:txBody>
      </p:sp>
      <p:pic>
        <p:nvPicPr>
          <p:cNvPr id="7172" name="Picture 35"/>
          <p:cNvPicPr>
            <a:picLocks noChangeAspect="1" noChangeArrowheads="1"/>
          </p:cNvPicPr>
          <p:nvPr/>
        </p:nvPicPr>
        <p:blipFill>
          <a:blip r:embed="rId2" cstate="print"/>
          <a:srcRect/>
          <a:stretch>
            <a:fillRect/>
          </a:stretch>
        </p:blipFill>
        <p:spPr bwMode="auto">
          <a:xfrm>
            <a:off x="4114800" y="1295400"/>
            <a:ext cx="4533900" cy="2009775"/>
          </a:xfrm>
          <a:prstGeom prst="rect">
            <a:avLst/>
          </a:prstGeom>
          <a:noFill/>
          <a:ln w="9525" algn="ctr">
            <a:noFill/>
            <a:miter lim="800000"/>
            <a:headEnd/>
            <a:tailEnd/>
          </a:ln>
        </p:spPr>
      </p:pic>
      <p:pic>
        <p:nvPicPr>
          <p:cNvPr id="121892" name="Picture 36"/>
          <p:cNvPicPr>
            <a:picLocks noChangeAspect="1" noChangeArrowheads="1"/>
          </p:cNvPicPr>
          <p:nvPr/>
        </p:nvPicPr>
        <p:blipFill>
          <a:blip r:embed="rId3" cstate="print"/>
          <a:srcRect/>
          <a:stretch>
            <a:fillRect/>
          </a:stretch>
        </p:blipFill>
        <p:spPr bwMode="auto">
          <a:xfrm>
            <a:off x="533400" y="990600"/>
            <a:ext cx="2943225" cy="923925"/>
          </a:xfrm>
          <a:prstGeom prst="rect">
            <a:avLst/>
          </a:prstGeom>
          <a:noFill/>
          <a:ln w="9525" algn="ctr">
            <a:noFill/>
            <a:miter lim="800000"/>
            <a:headEnd/>
            <a:tailEnd/>
          </a:ln>
        </p:spPr>
      </p:pic>
      <p:pic>
        <p:nvPicPr>
          <p:cNvPr id="121893" name="Picture 37"/>
          <p:cNvPicPr>
            <a:picLocks noChangeAspect="1" noChangeArrowheads="1"/>
          </p:cNvPicPr>
          <p:nvPr/>
        </p:nvPicPr>
        <p:blipFill>
          <a:blip r:embed="rId4" cstate="print"/>
          <a:srcRect/>
          <a:stretch>
            <a:fillRect/>
          </a:stretch>
        </p:blipFill>
        <p:spPr bwMode="auto">
          <a:xfrm>
            <a:off x="466725" y="1981200"/>
            <a:ext cx="2352675" cy="1562100"/>
          </a:xfrm>
          <a:prstGeom prst="rect">
            <a:avLst/>
          </a:prstGeom>
          <a:noFill/>
          <a:ln w="9525" algn="ctr">
            <a:noFill/>
            <a:miter lim="800000"/>
            <a:headEnd/>
            <a:tailEnd/>
          </a:ln>
        </p:spPr>
      </p:pic>
      <p:sp>
        <p:nvSpPr>
          <p:cNvPr id="7" name="TextBox 6"/>
          <p:cNvSpPr txBox="1"/>
          <p:nvPr/>
        </p:nvSpPr>
        <p:spPr>
          <a:xfrm>
            <a:off x="304800" y="1524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21892"/>
                                        </p:tgtEl>
                                        <p:attrNameLst>
                                          <p:attrName>style.visibility</p:attrName>
                                        </p:attrNameLst>
                                      </p:cBhvr>
                                      <p:to>
                                        <p:strVal val="visible"/>
                                      </p:to>
                                    </p:set>
                                    <p:anim calcmode="lin" valueType="num">
                                      <p:cBhvr>
                                        <p:cTn id="7" dur="1000" fill="hold"/>
                                        <p:tgtEl>
                                          <p:spTgt spid="121892"/>
                                        </p:tgtEl>
                                        <p:attrNameLst>
                                          <p:attrName>ppt_x</p:attrName>
                                        </p:attrNameLst>
                                      </p:cBhvr>
                                      <p:tavLst>
                                        <p:tav tm="0">
                                          <p:val>
                                            <p:strVal val="#ppt_x-.2"/>
                                          </p:val>
                                        </p:tav>
                                        <p:tav tm="100000">
                                          <p:val>
                                            <p:strVal val="#ppt_x"/>
                                          </p:val>
                                        </p:tav>
                                      </p:tavLst>
                                    </p:anim>
                                    <p:anim calcmode="lin" valueType="num">
                                      <p:cBhvr>
                                        <p:cTn id="8" dur="1000" fill="hold"/>
                                        <p:tgtEl>
                                          <p:spTgt spid="12189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18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121893"/>
                                        </p:tgtEl>
                                        <p:attrNameLst>
                                          <p:attrName>style.visibility</p:attrName>
                                        </p:attrNameLst>
                                      </p:cBhvr>
                                      <p:to>
                                        <p:strVal val="visible"/>
                                      </p:to>
                                    </p:set>
                                    <p:animEffect transition="in" filter="wipe(up)">
                                      <p:cBhvr>
                                        <p:cTn id="14" dur="500"/>
                                        <p:tgtEl>
                                          <p:spTgt spid="12189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grpId="0" nodeType="clickEffect">
                                  <p:stCondLst>
                                    <p:cond delay="0"/>
                                  </p:stCondLst>
                                  <p:iterate type="lt">
                                    <p:tmPct val="5000"/>
                                  </p:iterate>
                                  <p:childTnLst>
                                    <p:set>
                                      <p:cBhvr>
                                        <p:cTn id="18" dur="1" fill="hold">
                                          <p:stCondLst>
                                            <p:cond delay="0"/>
                                          </p:stCondLst>
                                        </p:cTn>
                                        <p:tgtEl>
                                          <p:spTgt spid="121887"/>
                                        </p:tgtEl>
                                        <p:attrNameLst>
                                          <p:attrName>style.visibility</p:attrName>
                                        </p:attrNameLst>
                                      </p:cBhvr>
                                      <p:to>
                                        <p:strVal val="visible"/>
                                      </p:to>
                                    </p:set>
                                    <p:anim calcmode="lin" valueType="num">
                                      <p:cBhvr>
                                        <p:cTn id="19" dur="500" fill="hold"/>
                                        <p:tgtEl>
                                          <p:spTgt spid="121887"/>
                                        </p:tgtEl>
                                        <p:attrNameLst>
                                          <p:attrName>ppt_w</p:attrName>
                                        </p:attrNameLst>
                                      </p:cBhvr>
                                      <p:tavLst>
                                        <p:tav tm="0">
                                          <p:val>
                                            <p:fltVal val="0"/>
                                          </p:val>
                                        </p:tav>
                                        <p:tav tm="100000">
                                          <p:val>
                                            <p:strVal val="#ppt_w"/>
                                          </p:val>
                                        </p:tav>
                                      </p:tavLst>
                                    </p:anim>
                                    <p:anim calcmode="lin" valueType="num">
                                      <p:cBhvr>
                                        <p:cTn id="20" dur="500" fill="hold"/>
                                        <p:tgtEl>
                                          <p:spTgt spid="121887"/>
                                        </p:tgtEl>
                                        <p:attrNameLst>
                                          <p:attrName>ppt_h</p:attrName>
                                        </p:attrNameLst>
                                      </p:cBhvr>
                                      <p:tavLst>
                                        <p:tav tm="0">
                                          <p:val>
                                            <p:fltVal val="0"/>
                                          </p:val>
                                        </p:tav>
                                        <p:tav tm="100000">
                                          <p:val>
                                            <p:strVal val="#ppt_h"/>
                                          </p:val>
                                        </p:tav>
                                      </p:tavLst>
                                    </p:anim>
                                    <p:anim calcmode="lin" valueType="num">
                                      <p:cBhvr>
                                        <p:cTn id="21" dur="500" fill="hold"/>
                                        <p:tgtEl>
                                          <p:spTgt spid="121887"/>
                                        </p:tgtEl>
                                        <p:attrNameLst>
                                          <p:attrName>style.rotation</p:attrName>
                                        </p:attrNameLst>
                                      </p:cBhvr>
                                      <p:tavLst>
                                        <p:tav tm="0">
                                          <p:val>
                                            <p:fltVal val="90"/>
                                          </p:val>
                                        </p:tav>
                                        <p:tav tm="100000">
                                          <p:val>
                                            <p:fltVal val="0"/>
                                          </p:val>
                                        </p:tav>
                                      </p:tavLst>
                                    </p:anim>
                                    <p:animEffect transition="in" filter="fade">
                                      <p:cBhvr>
                                        <p:cTn id="22" dur="500"/>
                                        <p:tgtEl>
                                          <p:spTgt spid="1218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1888"/>
                                        </p:tgtEl>
                                        <p:attrNameLst>
                                          <p:attrName>style.visibility</p:attrName>
                                        </p:attrNameLst>
                                      </p:cBhvr>
                                      <p:to>
                                        <p:strVal val="visible"/>
                                      </p:to>
                                    </p:set>
                                    <p:animEffect transition="in" filter="diamond(in)">
                                      <p:cBhvr>
                                        <p:cTn id="27" dur="2000"/>
                                        <p:tgtEl>
                                          <p:spTgt spid="1218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87" grpId="0"/>
      <p:bldP spid="12188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457200" y="685800"/>
            <a:ext cx="8229600" cy="822325"/>
          </a:xfrm>
          <a:prstGeom prst="rect">
            <a:avLst/>
          </a:prstGeom>
          <a:noFill/>
          <a:ln w="9525" algn="ctr">
            <a:noFill/>
            <a:miter lim="800000"/>
            <a:headEnd/>
            <a:tailEnd/>
          </a:ln>
        </p:spPr>
        <p:txBody>
          <a:bodyPr>
            <a:spAutoFit/>
          </a:bodyPr>
          <a:lstStyle/>
          <a:p>
            <a:pPr algn="ctr"/>
            <a:r>
              <a:rPr lang="en-US" sz="2400" b="0">
                <a:solidFill>
                  <a:srgbClr val="006699"/>
                </a:solidFill>
                <a:latin typeface="Arial Black" pitchFamily="34" charset="0"/>
              </a:rPr>
              <a:t>Example 1A: Finding Missing Measures in Similar Figures</a:t>
            </a:r>
          </a:p>
        </p:txBody>
      </p:sp>
      <p:sp>
        <p:nvSpPr>
          <p:cNvPr id="8195" name="Text Box 6"/>
          <p:cNvSpPr txBox="1">
            <a:spLocks noChangeArrowheads="1"/>
          </p:cNvSpPr>
          <p:nvPr/>
        </p:nvSpPr>
        <p:spPr bwMode="auto">
          <a:xfrm>
            <a:off x="533400" y="1524000"/>
            <a:ext cx="8610600" cy="420688"/>
          </a:xfrm>
          <a:prstGeom prst="rect">
            <a:avLst/>
          </a:prstGeom>
          <a:noFill/>
          <a:ln w="9525" algn="ctr">
            <a:noFill/>
            <a:miter lim="800000"/>
            <a:headEnd/>
            <a:tailEnd/>
          </a:ln>
        </p:spPr>
        <p:txBody>
          <a:bodyPr>
            <a:spAutoFit/>
          </a:bodyPr>
          <a:lstStyle/>
          <a:p>
            <a:pPr>
              <a:lnSpc>
                <a:spcPct val="90000"/>
              </a:lnSpc>
            </a:pPr>
            <a:r>
              <a:rPr lang="en-US" sz="2400"/>
              <a:t>Find the value of </a:t>
            </a:r>
            <a:r>
              <a:rPr lang="en-US" sz="2400" i="1"/>
              <a:t>x</a:t>
            </a:r>
            <a:r>
              <a:rPr lang="en-US" sz="2400"/>
              <a:t> the diagram. </a:t>
            </a:r>
          </a:p>
        </p:txBody>
      </p:sp>
      <p:sp>
        <p:nvSpPr>
          <p:cNvPr id="8196" name="Text Box 7"/>
          <p:cNvSpPr txBox="1">
            <a:spLocks noChangeArrowheads="1"/>
          </p:cNvSpPr>
          <p:nvPr/>
        </p:nvSpPr>
        <p:spPr bwMode="auto">
          <a:xfrm>
            <a:off x="457200" y="2082800"/>
            <a:ext cx="2546350" cy="457200"/>
          </a:xfrm>
          <a:prstGeom prst="rect">
            <a:avLst/>
          </a:prstGeom>
          <a:noFill/>
          <a:ln w="9525" algn="ctr">
            <a:noFill/>
            <a:miter lim="800000"/>
            <a:headEnd/>
            <a:tailEnd/>
          </a:ln>
        </p:spPr>
        <p:txBody>
          <a:bodyPr wrap="none">
            <a:spAutoFit/>
          </a:bodyPr>
          <a:lstStyle/>
          <a:p>
            <a:r>
              <a:rPr lang="en-US" sz="2400" b="0">
                <a:solidFill>
                  <a:srgbClr val="000000"/>
                </a:solidFill>
                <a:sym typeface="Symbol" pitchFamily="18" charset="2"/>
              </a:rPr>
              <a:t>∆</a:t>
            </a:r>
            <a:r>
              <a:rPr lang="en-US" sz="2400" i="1"/>
              <a:t>MNP</a:t>
            </a:r>
            <a:r>
              <a:rPr lang="en-US" sz="2400"/>
              <a:t> ~ </a:t>
            </a:r>
            <a:r>
              <a:rPr lang="en-US" sz="2400" b="0">
                <a:solidFill>
                  <a:srgbClr val="000000"/>
                </a:solidFill>
                <a:sym typeface="Symbol" pitchFamily="18" charset="2"/>
              </a:rPr>
              <a:t>∆</a:t>
            </a:r>
            <a:r>
              <a:rPr lang="en-US" sz="2400" i="1"/>
              <a:t>STU</a:t>
            </a:r>
            <a:endParaRPr lang="el-GR" sz="2400" i="1"/>
          </a:p>
        </p:txBody>
      </p:sp>
      <p:sp>
        <p:nvSpPr>
          <p:cNvPr id="122900" name="Text Box 20"/>
          <p:cNvSpPr txBox="1">
            <a:spLocks noChangeArrowheads="1"/>
          </p:cNvSpPr>
          <p:nvPr/>
        </p:nvSpPr>
        <p:spPr bwMode="auto">
          <a:xfrm>
            <a:off x="457200" y="2743200"/>
            <a:ext cx="8093075" cy="822325"/>
          </a:xfrm>
          <a:prstGeom prst="rect">
            <a:avLst/>
          </a:prstGeom>
          <a:noFill/>
          <a:ln w="9525" algn="ctr">
            <a:noFill/>
            <a:miter lim="800000"/>
            <a:headEnd/>
            <a:tailEnd/>
          </a:ln>
        </p:spPr>
        <p:txBody>
          <a:bodyPr>
            <a:spAutoFit/>
          </a:bodyPr>
          <a:lstStyle/>
          <a:p>
            <a:r>
              <a:rPr lang="en-US" sz="2400" b="0" i="1"/>
              <a:t>M </a:t>
            </a:r>
            <a:r>
              <a:rPr lang="en-US" sz="2400" b="0"/>
              <a:t>corresponds to </a:t>
            </a:r>
            <a:r>
              <a:rPr lang="en-US" sz="2400" b="0" i="1"/>
              <a:t>S</a:t>
            </a:r>
            <a:r>
              <a:rPr lang="en-US" sz="2400" b="0"/>
              <a:t>, </a:t>
            </a:r>
            <a:r>
              <a:rPr lang="en-US" sz="2400" b="0" i="1"/>
              <a:t>N </a:t>
            </a:r>
            <a:r>
              <a:rPr lang="en-US" sz="2400" b="0"/>
              <a:t>corresponds to </a:t>
            </a:r>
            <a:r>
              <a:rPr lang="en-US" sz="2400" b="0" i="1"/>
              <a:t>T</a:t>
            </a:r>
            <a:r>
              <a:rPr lang="en-US" sz="2400" b="0"/>
              <a:t>, and </a:t>
            </a:r>
            <a:r>
              <a:rPr lang="en-US" sz="2400" b="0" i="1"/>
              <a:t>P</a:t>
            </a:r>
            <a:r>
              <a:rPr lang="en-US" sz="2400" b="0"/>
              <a:t> corresponds to </a:t>
            </a:r>
            <a:r>
              <a:rPr lang="en-US" sz="2400" b="0" i="1"/>
              <a:t>U.</a:t>
            </a:r>
          </a:p>
        </p:txBody>
      </p:sp>
      <p:pic>
        <p:nvPicPr>
          <p:cNvPr id="122901" name="Picture 21" descr="1"/>
          <p:cNvPicPr>
            <a:picLocks noChangeAspect="1" noChangeArrowheads="1"/>
          </p:cNvPicPr>
          <p:nvPr/>
        </p:nvPicPr>
        <p:blipFill>
          <a:blip r:embed="rId2" cstate="print"/>
          <a:srcRect/>
          <a:stretch>
            <a:fillRect/>
          </a:stretch>
        </p:blipFill>
        <p:spPr bwMode="auto">
          <a:xfrm>
            <a:off x="838200" y="3505200"/>
            <a:ext cx="914400" cy="695325"/>
          </a:xfrm>
          <a:prstGeom prst="rect">
            <a:avLst/>
          </a:prstGeom>
          <a:noFill/>
          <a:ln w="9525">
            <a:noFill/>
            <a:miter lim="800000"/>
            <a:headEnd/>
            <a:tailEnd/>
          </a:ln>
        </p:spPr>
      </p:pic>
      <p:sp>
        <p:nvSpPr>
          <p:cNvPr id="122902" name="Text Box 22"/>
          <p:cNvSpPr txBox="1">
            <a:spLocks noChangeArrowheads="1"/>
          </p:cNvSpPr>
          <p:nvPr/>
        </p:nvSpPr>
        <p:spPr bwMode="auto">
          <a:xfrm>
            <a:off x="533400" y="4191000"/>
            <a:ext cx="1411288" cy="457200"/>
          </a:xfrm>
          <a:prstGeom prst="rect">
            <a:avLst/>
          </a:prstGeom>
          <a:noFill/>
          <a:ln w="9525" algn="ctr">
            <a:noFill/>
            <a:miter lim="800000"/>
            <a:headEnd/>
            <a:tailEnd/>
          </a:ln>
        </p:spPr>
        <p:txBody>
          <a:bodyPr wrap="none">
            <a:spAutoFit/>
          </a:bodyPr>
          <a:lstStyle/>
          <a:p>
            <a:r>
              <a:rPr lang="en-US" sz="2400" b="0"/>
              <a:t>6</a:t>
            </a:r>
            <a:r>
              <a:rPr lang="en-US" sz="2400" b="0" i="1"/>
              <a:t>x</a:t>
            </a:r>
            <a:r>
              <a:rPr lang="en-US" sz="2400" b="0"/>
              <a:t> = 56</a:t>
            </a:r>
          </a:p>
        </p:txBody>
      </p:sp>
      <p:pic>
        <p:nvPicPr>
          <p:cNvPr id="122903" name="Picture 23" descr="1"/>
          <p:cNvPicPr>
            <a:picLocks noChangeAspect="1" noChangeArrowheads="1"/>
          </p:cNvPicPr>
          <p:nvPr/>
        </p:nvPicPr>
        <p:blipFill>
          <a:blip r:embed="rId3" cstate="print"/>
          <a:srcRect/>
          <a:stretch>
            <a:fillRect/>
          </a:stretch>
        </p:blipFill>
        <p:spPr bwMode="auto">
          <a:xfrm>
            <a:off x="647700" y="4648200"/>
            <a:ext cx="1143000" cy="695325"/>
          </a:xfrm>
          <a:prstGeom prst="rect">
            <a:avLst/>
          </a:prstGeom>
          <a:noFill/>
          <a:ln w="9525">
            <a:noFill/>
            <a:miter lim="800000"/>
            <a:headEnd/>
            <a:tailEnd/>
          </a:ln>
        </p:spPr>
      </p:pic>
      <p:pic>
        <p:nvPicPr>
          <p:cNvPr id="122904" name="Picture 24" descr="1"/>
          <p:cNvPicPr>
            <a:picLocks noChangeAspect="1" noChangeArrowheads="1"/>
          </p:cNvPicPr>
          <p:nvPr/>
        </p:nvPicPr>
        <p:blipFill>
          <a:blip r:embed="rId4" cstate="print"/>
          <a:srcRect/>
          <a:stretch>
            <a:fillRect/>
          </a:stretch>
        </p:blipFill>
        <p:spPr bwMode="auto">
          <a:xfrm>
            <a:off x="838200" y="5337175"/>
            <a:ext cx="990600" cy="695325"/>
          </a:xfrm>
          <a:prstGeom prst="rect">
            <a:avLst/>
          </a:prstGeom>
          <a:noFill/>
          <a:ln w="9525">
            <a:noFill/>
            <a:miter lim="800000"/>
            <a:headEnd/>
            <a:tailEnd/>
          </a:ln>
        </p:spPr>
      </p:pic>
      <p:pic>
        <p:nvPicPr>
          <p:cNvPr id="122906" name="Picture 26" descr="1"/>
          <p:cNvPicPr>
            <a:picLocks noChangeAspect="1" noChangeArrowheads="1"/>
          </p:cNvPicPr>
          <p:nvPr/>
        </p:nvPicPr>
        <p:blipFill>
          <a:blip r:embed="rId5" cstate="print"/>
          <a:srcRect/>
          <a:stretch>
            <a:fillRect/>
          </a:stretch>
        </p:blipFill>
        <p:spPr bwMode="auto">
          <a:xfrm>
            <a:off x="3590925" y="3505200"/>
            <a:ext cx="1371600" cy="695325"/>
          </a:xfrm>
          <a:prstGeom prst="rect">
            <a:avLst/>
          </a:prstGeom>
          <a:noFill/>
          <a:ln w="9525">
            <a:noFill/>
            <a:miter lim="800000"/>
            <a:headEnd/>
            <a:tailEnd/>
          </a:ln>
        </p:spPr>
      </p:pic>
      <p:sp>
        <p:nvSpPr>
          <p:cNvPr id="122907" name="Text Box 27"/>
          <p:cNvSpPr txBox="1">
            <a:spLocks noChangeArrowheads="1"/>
          </p:cNvSpPr>
          <p:nvPr/>
        </p:nvSpPr>
        <p:spPr bwMode="auto">
          <a:xfrm>
            <a:off x="3505200" y="4191000"/>
            <a:ext cx="2878138" cy="457200"/>
          </a:xfrm>
          <a:prstGeom prst="rect">
            <a:avLst/>
          </a:prstGeom>
          <a:noFill/>
          <a:ln w="9525" algn="ctr">
            <a:noFill/>
            <a:miter lim="800000"/>
            <a:headEnd/>
            <a:tailEnd/>
          </a:ln>
        </p:spPr>
        <p:txBody>
          <a:bodyPr wrap="none">
            <a:spAutoFit/>
          </a:bodyPr>
          <a:lstStyle/>
          <a:p>
            <a:r>
              <a:rPr lang="en-US" sz="2400" b="0" i="1">
                <a:solidFill>
                  <a:srgbClr val="3333FF"/>
                </a:solidFill>
                <a:latin typeface="Arial" charset="0"/>
              </a:rPr>
              <a:t>Use cross products.</a:t>
            </a:r>
          </a:p>
        </p:txBody>
      </p:sp>
      <p:sp>
        <p:nvSpPr>
          <p:cNvPr id="122908" name="Text Box 28"/>
          <p:cNvSpPr txBox="1">
            <a:spLocks noChangeArrowheads="1"/>
          </p:cNvSpPr>
          <p:nvPr/>
        </p:nvSpPr>
        <p:spPr bwMode="auto">
          <a:xfrm>
            <a:off x="3505200" y="4648200"/>
            <a:ext cx="5562600" cy="822325"/>
          </a:xfrm>
          <a:prstGeom prst="rect">
            <a:avLst/>
          </a:prstGeom>
          <a:noFill/>
          <a:ln w="9525" algn="ctr">
            <a:noFill/>
            <a:miter lim="800000"/>
            <a:headEnd/>
            <a:tailEnd/>
          </a:ln>
        </p:spPr>
        <p:txBody>
          <a:bodyPr>
            <a:spAutoFit/>
          </a:bodyPr>
          <a:lstStyle/>
          <a:p>
            <a:r>
              <a:rPr lang="en-US" sz="2400" b="0" i="1">
                <a:solidFill>
                  <a:srgbClr val="3333FF"/>
                </a:solidFill>
                <a:latin typeface="Arial" charset="0"/>
              </a:rPr>
              <a:t>Since x is multiplied by 6, divide both sides by 6 to undo the multiplication. </a:t>
            </a:r>
          </a:p>
        </p:txBody>
      </p:sp>
      <p:grpSp>
        <p:nvGrpSpPr>
          <p:cNvPr id="2" name="Group 36"/>
          <p:cNvGrpSpPr>
            <a:grpSpLocks/>
          </p:cNvGrpSpPr>
          <p:nvPr/>
        </p:nvGrpSpPr>
        <p:grpSpPr bwMode="auto">
          <a:xfrm>
            <a:off x="533400" y="5857875"/>
            <a:ext cx="3886200" cy="695325"/>
            <a:chOff x="336" y="3690"/>
            <a:chExt cx="2448" cy="438"/>
          </a:xfrm>
        </p:grpSpPr>
        <p:sp>
          <p:nvSpPr>
            <p:cNvPr id="8208" name="Text Box 29"/>
            <p:cNvSpPr txBox="1">
              <a:spLocks noChangeArrowheads="1"/>
            </p:cNvSpPr>
            <p:nvPr/>
          </p:nvSpPr>
          <p:spPr bwMode="auto">
            <a:xfrm>
              <a:off x="336" y="3744"/>
              <a:ext cx="2448" cy="288"/>
            </a:xfrm>
            <a:prstGeom prst="rect">
              <a:avLst/>
            </a:prstGeom>
            <a:noFill/>
            <a:ln w="9525" algn="ctr">
              <a:noFill/>
              <a:miter lim="800000"/>
              <a:headEnd/>
              <a:tailEnd/>
            </a:ln>
          </p:spPr>
          <p:txBody>
            <a:bodyPr>
              <a:spAutoFit/>
            </a:bodyPr>
            <a:lstStyle/>
            <a:p>
              <a:r>
                <a:rPr lang="en-US" sz="2400" b="0">
                  <a:latin typeface="Arial" charset="0"/>
                </a:rPr>
                <a:t>The length of </a:t>
              </a:r>
              <a:r>
                <a:rPr lang="en-US" sz="2400" b="0" i="1">
                  <a:latin typeface="Arial" charset="0"/>
                </a:rPr>
                <a:t>SU is      </a:t>
              </a:r>
              <a:r>
                <a:rPr lang="en-US" sz="2400" b="0">
                  <a:latin typeface="Arial" charset="0"/>
                </a:rPr>
                <a:t>cm</a:t>
              </a:r>
              <a:r>
                <a:rPr lang="en-US" sz="2400" b="0" i="1">
                  <a:latin typeface="Arial" charset="0"/>
                </a:rPr>
                <a:t>.</a:t>
              </a:r>
              <a:endParaRPr lang="en-US" sz="2400" b="0">
                <a:latin typeface="Arial" charset="0"/>
              </a:endParaRPr>
            </a:p>
          </p:txBody>
        </p:sp>
        <p:pic>
          <p:nvPicPr>
            <p:cNvPr id="8209" name="Picture 30" descr="1"/>
            <p:cNvPicPr>
              <a:picLocks noChangeAspect="1" noChangeArrowheads="1"/>
            </p:cNvPicPr>
            <p:nvPr/>
          </p:nvPicPr>
          <p:blipFill>
            <a:blip r:embed="rId6" cstate="print"/>
            <a:srcRect/>
            <a:stretch>
              <a:fillRect/>
            </a:stretch>
          </p:blipFill>
          <p:spPr bwMode="auto">
            <a:xfrm>
              <a:off x="2064" y="3690"/>
              <a:ext cx="264" cy="438"/>
            </a:xfrm>
            <a:prstGeom prst="rect">
              <a:avLst/>
            </a:prstGeom>
            <a:noFill/>
            <a:ln w="9525">
              <a:noFill/>
              <a:miter lim="800000"/>
              <a:headEnd/>
              <a:tailEnd/>
            </a:ln>
          </p:spPr>
        </p:pic>
        <p:sp>
          <p:nvSpPr>
            <p:cNvPr id="8210" name="Line 31"/>
            <p:cNvSpPr>
              <a:spLocks noChangeShapeType="1"/>
            </p:cNvSpPr>
            <p:nvPr/>
          </p:nvSpPr>
          <p:spPr bwMode="auto">
            <a:xfrm>
              <a:off x="1584" y="3784"/>
              <a:ext cx="288" cy="0"/>
            </a:xfrm>
            <a:prstGeom prst="line">
              <a:avLst/>
            </a:prstGeom>
            <a:noFill/>
            <a:ln w="19050">
              <a:solidFill>
                <a:schemeClr val="tx1"/>
              </a:solidFill>
              <a:round/>
              <a:headEnd/>
              <a:tailEnd/>
            </a:ln>
          </p:spPr>
          <p:txBody>
            <a:bodyPr>
              <a:spAutoFit/>
            </a:bodyPr>
            <a:lstStyle/>
            <a:p>
              <a:endParaRPr lang="en-US"/>
            </a:p>
          </p:txBody>
        </p:sp>
      </p:grpSp>
      <p:pic>
        <p:nvPicPr>
          <p:cNvPr id="8206" name="Picture 37"/>
          <p:cNvPicPr>
            <a:picLocks noChangeAspect="1" noChangeArrowheads="1"/>
          </p:cNvPicPr>
          <p:nvPr/>
        </p:nvPicPr>
        <p:blipFill>
          <a:blip r:embed="rId7" cstate="print"/>
          <a:srcRect/>
          <a:stretch>
            <a:fillRect/>
          </a:stretch>
        </p:blipFill>
        <p:spPr bwMode="auto">
          <a:xfrm>
            <a:off x="6515100" y="1647825"/>
            <a:ext cx="2628900" cy="1171575"/>
          </a:xfrm>
          <a:prstGeom prst="rect">
            <a:avLst/>
          </a:prstGeom>
          <a:noFill/>
          <a:ln w="9525" algn="ctr">
            <a:noFill/>
            <a:miter lim="800000"/>
            <a:headEnd/>
            <a:tailEnd/>
          </a:ln>
        </p:spPr>
      </p:pic>
      <p:pic>
        <p:nvPicPr>
          <p:cNvPr id="8207" name="Picture 38"/>
          <p:cNvPicPr>
            <a:picLocks noChangeAspect="1" noChangeArrowheads="1"/>
          </p:cNvPicPr>
          <p:nvPr/>
        </p:nvPicPr>
        <p:blipFill>
          <a:blip r:embed="rId8" cstate="print"/>
          <a:srcRect/>
          <a:stretch>
            <a:fillRect/>
          </a:stretch>
        </p:blipFill>
        <p:spPr bwMode="auto">
          <a:xfrm>
            <a:off x="3962400" y="1905000"/>
            <a:ext cx="2047875" cy="971550"/>
          </a:xfrm>
          <a:prstGeom prst="rect">
            <a:avLst/>
          </a:prstGeom>
          <a:noFill/>
          <a:ln w="9525" algn="ctr">
            <a:noFill/>
            <a:miter lim="800000"/>
            <a:headEnd/>
            <a:tailEnd/>
          </a:ln>
        </p:spPr>
      </p:pic>
      <p:sp>
        <p:nvSpPr>
          <p:cNvPr id="19" name="TextBox 18"/>
          <p:cNvSpPr txBox="1"/>
          <p:nvPr/>
        </p:nvSpPr>
        <p:spPr>
          <a:xfrm>
            <a:off x="304800" y="1524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22900"/>
                                        </p:tgtEl>
                                        <p:attrNameLst>
                                          <p:attrName>style.visibility</p:attrName>
                                        </p:attrNameLst>
                                      </p:cBhvr>
                                      <p:to>
                                        <p:strVal val="visible"/>
                                      </p:to>
                                    </p:set>
                                    <p:anim calcmode="lin" valueType="num">
                                      <p:cBhvr>
                                        <p:cTn id="7" dur="1000" fill="hold"/>
                                        <p:tgtEl>
                                          <p:spTgt spid="122900"/>
                                        </p:tgtEl>
                                        <p:attrNameLst>
                                          <p:attrName>ppt_x</p:attrName>
                                        </p:attrNameLst>
                                      </p:cBhvr>
                                      <p:tavLst>
                                        <p:tav tm="0">
                                          <p:val>
                                            <p:strVal val="#ppt_x-.2"/>
                                          </p:val>
                                        </p:tav>
                                        <p:tav tm="100000">
                                          <p:val>
                                            <p:strVal val="#ppt_x"/>
                                          </p:val>
                                        </p:tav>
                                      </p:tavLst>
                                    </p:anim>
                                    <p:anim calcmode="lin" valueType="num">
                                      <p:cBhvr>
                                        <p:cTn id="8" dur="1000" fill="hold"/>
                                        <p:tgtEl>
                                          <p:spTgt spid="1229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0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nodeType="clickEffect">
                                  <p:stCondLst>
                                    <p:cond delay="0"/>
                                  </p:stCondLst>
                                  <p:childTnLst>
                                    <p:set>
                                      <p:cBhvr>
                                        <p:cTn id="13" dur="1" fill="hold">
                                          <p:stCondLst>
                                            <p:cond delay="0"/>
                                          </p:stCondLst>
                                        </p:cTn>
                                        <p:tgtEl>
                                          <p:spTgt spid="122906"/>
                                        </p:tgtEl>
                                        <p:attrNameLst>
                                          <p:attrName>style.visibility</p:attrName>
                                        </p:attrNameLst>
                                      </p:cBhvr>
                                      <p:to>
                                        <p:strVal val="visible"/>
                                      </p:to>
                                    </p:set>
                                    <p:animEffect transition="in" filter="diamond(in)">
                                      <p:cBhvr>
                                        <p:cTn id="14" dur="2000"/>
                                        <p:tgtEl>
                                          <p:spTgt spid="12290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122901"/>
                                        </p:tgtEl>
                                        <p:attrNameLst>
                                          <p:attrName>style.visibility</p:attrName>
                                        </p:attrNameLst>
                                      </p:cBhvr>
                                      <p:to>
                                        <p:strVal val="visible"/>
                                      </p:to>
                                    </p:set>
                                    <p:animEffect transition="in" filter="dissolve">
                                      <p:cBhvr>
                                        <p:cTn id="19" dur="500"/>
                                        <p:tgtEl>
                                          <p:spTgt spid="12290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22907"/>
                                        </p:tgtEl>
                                        <p:attrNameLst>
                                          <p:attrName>style.visibility</p:attrName>
                                        </p:attrNameLst>
                                      </p:cBhvr>
                                      <p:to>
                                        <p:strVal val="visible"/>
                                      </p:to>
                                    </p:set>
                                    <p:anim calcmode="lin" valueType="num">
                                      <p:cBhvr>
                                        <p:cTn id="24" dur="1000" fill="hold"/>
                                        <p:tgtEl>
                                          <p:spTgt spid="122907"/>
                                        </p:tgtEl>
                                        <p:attrNameLst>
                                          <p:attrName>ppt_w</p:attrName>
                                        </p:attrNameLst>
                                      </p:cBhvr>
                                      <p:tavLst>
                                        <p:tav tm="0">
                                          <p:val>
                                            <p:strVal val="#ppt_w*0.70"/>
                                          </p:val>
                                        </p:tav>
                                        <p:tav tm="100000">
                                          <p:val>
                                            <p:strVal val="#ppt_w"/>
                                          </p:val>
                                        </p:tav>
                                      </p:tavLst>
                                    </p:anim>
                                    <p:anim calcmode="lin" valueType="num">
                                      <p:cBhvr>
                                        <p:cTn id="25" dur="1000" fill="hold"/>
                                        <p:tgtEl>
                                          <p:spTgt spid="122907"/>
                                        </p:tgtEl>
                                        <p:attrNameLst>
                                          <p:attrName>ppt_h</p:attrName>
                                        </p:attrNameLst>
                                      </p:cBhvr>
                                      <p:tavLst>
                                        <p:tav tm="0">
                                          <p:val>
                                            <p:strVal val="#ppt_h"/>
                                          </p:val>
                                        </p:tav>
                                        <p:tav tm="100000">
                                          <p:val>
                                            <p:strVal val="#ppt_h"/>
                                          </p:val>
                                        </p:tav>
                                      </p:tavLst>
                                    </p:anim>
                                    <p:animEffect transition="in" filter="fade">
                                      <p:cBhvr>
                                        <p:cTn id="26" dur="1000"/>
                                        <p:tgtEl>
                                          <p:spTgt spid="12290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2902"/>
                                        </p:tgtEl>
                                        <p:attrNameLst>
                                          <p:attrName>style.visibility</p:attrName>
                                        </p:attrNameLst>
                                      </p:cBhvr>
                                      <p:to>
                                        <p:strVal val="visible"/>
                                      </p:to>
                                    </p:set>
                                    <p:animEffect transition="in" filter="dissolve">
                                      <p:cBhvr>
                                        <p:cTn id="31" dur="500"/>
                                        <p:tgtEl>
                                          <p:spTgt spid="12290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22908"/>
                                        </p:tgtEl>
                                        <p:attrNameLst>
                                          <p:attrName>style.visibility</p:attrName>
                                        </p:attrNameLst>
                                      </p:cBhvr>
                                      <p:to>
                                        <p:strVal val="visible"/>
                                      </p:to>
                                    </p:set>
                                    <p:anim calcmode="lin" valueType="num">
                                      <p:cBhvr>
                                        <p:cTn id="36" dur="1000" fill="hold"/>
                                        <p:tgtEl>
                                          <p:spTgt spid="122908"/>
                                        </p:tgtEl>
                                        <p:attrNameLst>
                                          <p:attrName>ppt_w</p:attrName>
                                        </p:attrNameLst>
                                      </p:cBhvr>
                                      <p:tavLst>
                                        <p:tav tm="0">
                                          <p:val>
                                            <p:strVal val="#ppt_w*0.70"/>
                                          </p:val>
                                        </p:tav>
                                        <p:tav tm="100000">
                                          <p:val>
                                            <p:strVal val="#ppt_w"/>
                                          </p:val>
                                        </p:tav>
                                      </p:tavLst>
                                    </p:anim>
                                    <p:anim calcmode="lin" valueType="num">
                                      <p:cBhvr>
                                        <p:cTn id="37" dur="1000" fill="hold"/>
                                        <p:tgtEl>
                                          <p:spTgt spid="122908"/>
                                        </p:tgtEl>
                                        <p:attrNameLst>
                                          <p:attrName>ppt_h</p:attrName>
                                        </p:attrNameLst>
                                      </p:cBhvr>
                                      <p:tavLst>
                                        <p:tav tm="0">
                                          <p:val>
                                            <p:strVal val="#ppt_h"/>
                                          </p:val>
                                        </p:tav>
                                        <p:tav tm="100000">
                                          <p:val>
                                            <p:strVal val="#ppt_h"/>
                                          </p:val>
                                        </p:tav>
                                      </p:tavLst>
                                    </p:anim>
                                    <p:animEffect transition="in" filter="fade">
                                      <p:cBhvr>
                                        <p:cTn id="38" dur="1000"/>
                                        <p:tgtEl>
                                          <p:spTgt spid="12290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122903"/>
                                        </p:tgtEl>
                                        <p:attrNameLst>
                                          <p:attrName>style.visibility</p:attrName>
                                        </p:attrNameLst>
                                      </p:cBhvr>
                                      <p:to>
                                        <p:strVal val="visible"/>
                                      </p:to>
                                    </p:set>
                                    <p:animEffect transition="in" filter="dissolve">
                                      <p:cBhvr>
                                        <p:cTn id="43" dur="500"/>
                                        <p:tgtEl>
                                          <p:spTgt spid="12290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nodeType="clickEffect">
                                  <p:stCondLst>
                                    <p:cond delay="0"/>
                                  </p:stCondLst>
                                  <p:childTnLst>
                                    <p:set>
                                      <p:cBhvr>
                                        <p:cTn id="47" dur="1" fill="hold">
                                          <p:stCondLst>
                                            <p:cond delay="0"/>
                                          </p:stCondLst>
                                        </p:cTn>
                                        <p:tgtEl>
                                          <p:spTgt spid="122904"/>
                                        </p:tgtEl>
                                        <p:attrNameLst>
                                          <p:attrName>style.visibility</p:attrName>
                                        </p:attrNameLst>
                                      </p:cBhvr>
                                      <p:to>
                                        <p:strVal val="visible"/>
                                      </p:to>
                                    </p:set>
                                    <p:animEffect transition="in" filter="dissolve">
                                      <p:cBhvr>
                                        <p:cTn id="48" dur="500"/>
                                        <p:tgtEl>
                                          <p:spTgt spid="12290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0" grpId="0"/>
      <p:bldP spid="122902" grpId="0"/>
      <p:bldP spid="122907" grpId="0"/>
      <p:bldP spid="12290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457200" y="685800"/>
            <a:ext cx="8229600" cy="822325"/>
          </a:xfrm>
          <a:prstGeom prst="rect">
            <a:avLst/>
          </a:prstGeom>
          <a:noFill/>
          <a:ln w="9525" algn="ctr">
            <a:noFill/>
            <a:miter lim="800000"/>
            <a:headEnd/>
            <a:tailEnd/>
          </a:ln>
        </p:spPr>
        <p:txBody>
          <a:bodyPr>
            <a:spAutoFit/>
          </a:bodyPr>
          <a:lstStyle/>
          <a:p>
            <a:pPr algn="ctr"/>
            <a:r>
              <a:rPr lang="en-US" sz="2400" b="0">
                <a:solidFill>
                  <a:srgbClr val="006699"/>
                </a:solidFill>
                <a:latin typeface="Arial Black" pitchFamily="34" charset="0"/>
              </a:rPr>
              <a:t>Example 1B: Finding Missing Measures in Similar Figures</a:t>
            </a:r>
          </a:p>
        </p:txBody>
      </p:sp>
      <p:sp>
        <p:nvSpPr>
          <p:cNvPr id="9219" name="Text Box 5"/>
          <p:cNvSpPr txBox="1">
            <a:spLocks noChangeArrowheads="1"/>
          </p:cNvSpPr>
          <p:nvPr/>
        </p:nvSpPr>
        <p:spPr bwMode="auto">
          <a:xfrm>
            <a:off x="533400" y="1524000"/>
            <a:ext cx="8610600" cy="420688"/>
          </a:xfrm>
          <a:prstGeom prst="rect">
            <a:avLst/>
          </a:prstGeom>
          <a:noFill/>
          <a:ln w="9525" algn="ctr">
            <a:noFill/>
            <a:miter lim="800000"/>
            <a:headEnd/>
            <a:tailEnd/>
          </a:ln>
        </p:spPr>
        <p:txBody>
          <a:bodyPr>
            <a:spAutoFit/>
          </a:bodyPr>
          <a:lstStyle/>
          <a:p>
            <a:pPr>
              <a:lnSpc>
                <a:spcPct val="90000"/>
              </a:lnSpc>
            </a:pPr>
            <a:r>
              <a:rPr lang="en-US" sz="2400"/>
              <a:t>Find the value of </a:t>
            </a:r>
            <a:r>
              <a:rPr lang="en-US" sz="2400" i="1"/>
              <a:t>x</a:t>
            </a:r>
            <a:r>
              <a:rPr lang="en-US" sz="2400"/>
              <a:t> the diagram. </a:t>
            </a:r>
          </a:p>
        </p:txBody>
      </p:sp>
      <p:sp>
        <p:nvSpPr>
          <p:cNvPr id="9220" name="Text Box 6"/>
          <p:cNvSpPr txBox="1">
            <a:spLocks noChangeArrowheads="1"/>
          </p:cNvSpPr>
          <p:nvPr/>
        </p:nvSpPr>
        <p:spPr bwMode="auto">
          <a:xfrm>
            <a:off x="457200" y="2084388"/>
            <a:ext cx="3124200" cy="457200"/>
          </a:xfrm>
          <a:prstGeom prst="rect">
            <a:avLst/>
          </a:prstGeom>
          <a:noFill/>
          <a:ln w="9525" algn="ctr">
            <a:noFill/>
            <a:miter lim="800000"/>
            <a:headEnd/>
            <a:tailEnd/>
          </a:ln>
        </p:spPr>
        <p:txBody>
          <a:bodyPr wrap="none">
            <a:spAutoFit/>
          </a:bodyPr>
          <a:lstStyle/>
          <a:p>
            <a:r>
              <a:rPr lang="en-US" sz="2400"/>
              <a:t> </a:t>
            </a:r>
            <a:r>
              <a:rPr lang="en-US" sz="2400" i="1"/>
              <a:t>ABCDE</a:t>
            </a:r>
            <a:r>
              <a:rPr lang="en-US" sz="2400"/>
              <a:t> ~  </a:t>
            </a:r>
            <a:r>
              <a:rPr lang="en-US" sz="2400" i="1"/>
              <a:t>FGHJK</a:t>
            </a:r>
            <a:endParaRPr lang="el-GR" sz="2400" i="1"/>
          </a:p>
        </p:txBody>
      </p:sp>
      <p:pic>
        <p:nvPicPr>
          <p:cNvPr id="123945" name="Picture 41" descr="1"/>
          <p:cNvPicPr>
            <a:picLocks noChangeAspect="1" noChangeArrowheads="1"/>
          </p:cNvPicPr>
          <p:nvPr/>
        </p:nvPicPr>
        <p:blipFill>
          <a:blip r:embed="rId2" cstate="print"/>
          <a:srcRect/>
          <a:stretch>
            <a:fillRect/>
          </a:stretch>
        </p:blipFill>
        <p:spPr bwMode="auto">
          <a:xfrm>
            <a:off x="2743200" y="2667000"/>
            <a:ext cx="1295400" cy="695325"/>
          </a:xfrm>
          <a:prstGeom prst="rect">
            <a:avLst/>
          </a:prstGeom>
          <a:noFill/>
          <a:ln w="9525">
            <a:noFill/>
            <a:miter lim="800000"/>
            <a:headEnd/>
            <a:tailEnd/>
          </a:ln>
        </p:spPr>
      </p:pic>
      <p:sp>
        <p:nvSpPr>
          <p:cNvPr id="123946" name="Text Box 42"/>
          <p:cNvSpPr txBox="1">
            <a:spLocks noChangeArrowheads="1"/>
          </p:cNvSpPr>
          <p:nvPr/>
        </p:nvSpPr>
        <p:spPr bwMode="auto">
          <a:xfrm>
            <a:off x="431800" y="3538538"/>
            <a:ext cx="1604963" cy="457200"/>
          </a:xfrm>
          <a:prstGeom prst="rect">
            <a:avLst/>
          </a:prstGeom>
          <a:noFill/>
          <a:ln w="9525" algn="ctr">
            <a:noFill/>
            <a:miter lim="800000"/>
            <a:headEnd/>
            <a:tailEnd/>
          </a:ln>
        </p:spPr>
        <p:txBody>
          <a:bodyPr wrap="none">
            <a:spAutoFit/>
          </a:bodyPr>
          <a:lstStyle/>
          <a:p>
            <a:r>
              <a:rPr lang="en-US" sz="2400" b="0"/>
              <a:t>14x = 35</a:t>
            </a:r>
          </a:p>
        </p:txBody>
      </p:sp>
      <p:sp>
        <p:nvSpPr>
          <p:cNvPr id="123947" name="Text Box 43"/>
          <p:cNvSpPr txBox="1">
            <a:spLocks noChangeArrowheads="1"/>
          </p:cNvSpPr>
          <p:nvPr/>
        </p:nvSpPr>
        <p:spPr bwMode="auto">
          <a:xfrm>
            <a:off x="2667000" y="3543300"/>
            <a:ext cx="2878138" cy="457200"/>
          </a:xfrm>
          <a:prstGeom prst="rect">
            <a:avLst/>
          </a:prstGeom>
          <a:noFill/>
          <a:ln w="9525" algn="ctr">
            <a:noFill/>
            <a:miter lim="800000"/>
            <a:headEnd/>
            <a:tailEnd/>
          </a:ln>
        </p:spPr>
        <p:txBody>
          <a:bodyPr wrap="none">
            <a:spAutoFit/>
          </a:bodyPr>
          <a:lstStyle/>
          <a:p>
            <a:r>
              <a:rPr lang="en-US" sz="2400" b="0" i="1">
                <a:solidFill>
                  <a:srgbClr val="3333FF"/>
                </a:solidFill>
                <a:latin typeface="Arial" charset="0"/>
              </a:rPr>
              <a:t>Use cross products.</a:t>
            </a:r>
          </a:p>
        </p:txBody>
      </p:sp>
      <p:sp>
        <p:nvSpPr>
          <p:cNvPr id="123948" name="Text Box 44"/>
          <p:cNvSpPr txBox="1">
            <a:spLocks noChangeArrowheads="1"/>
          </p:cNvSpPr>
          <p:nvPr/>
        </p:nvSpPr>
        <p:spPr bwMode="auto">
          <a:xfrm>
            <a:off x="2667000" y="4038600"/>
            <a:ext cx="5562600" cy="822325"/>
          </a:xfrm>
          <a:prstGeom prst="rect">
            <a:avLst/>
          </a:prstGeom>
          <a:noFill/>
          <a:ln w="9525" algn="ctr">
            <a:noFill/>
            <a:miter lim="800000"/>
            <a:headEnd/>
            <a:tailEnd/>
          </a:ln>
        </p:spPr>
        <p:txBody>
          <a:bodyPr>
            <a:spAutoFit/>
          </a:bodyPr>
          <a:lstStyle/>
          <a:p>
            <a:r>
              <a:rPr lang="en-US" sz="2400" b="0" i="1">
                <a:solidFill>
                  <a:srgbClr val="3333FF"/>
                </a:solidFill>
                <a:latin typeface="Arial" charset="0"/>
              </a:rPr>
              <a:t>Since x is multiplied by 14, divide both sides by 14 to undo the multiplication. </a:t>
            </a:r>
          </a:p>
        </p:txBody>
      </p:sp>
      <p:sp>
        <p:nvSpPr>
          <p:cNvPr id="123950" name="Text Box 46"/>
          <p:cNvSpPr txBox="1">
            <a:spLocks noChangeArrowheads="1"/>
          </p:cNvSpPr>
          <p:nvPr/>
        </p:nvSpPr>
        <p:spPr bwMode="auto">
          <a:xfrm>
            <a:off x="822325" y="4953000"/>
            <a:ext cx="1501775" cy="457200"/>
          </a:xfrm>
          <a:prstGeom prst="rect">
            <a:avLst/>
          </a:prstGeom>
          <a:noFill/>
          <a:ln w="9525" algn="ctr">
            <a:noFill/>
            <a:miter lim="800000"/>
            <a:headEnd/>
            <a:tailEnd/>
          </a:ln>
        </p:spPr>
        <p:txBody>
          <a:bodyPr>
            <a:spAutoFit/>
          </a:bodyPr>
          <a:lstStyle/>
          <a:p>
            <a:r>
              <a:rPr lang="en-US" sz="2400" b="0" i="1"/>
              <a:t>x = </a:t>
            </a:r>
            <a:r>
              <a:rPr lang="en-US" sz="2400" b="0"/>
              <a:t>2.5</a:t>
            </a:r>
          </a:p>
        </p:txBody>
      </p:sp>
      <p:grpSp>
        <p:nvGrpSpPr>
          <p:cNvPr id="2" name="Group 52"/>
          <p:cNvGrpSpPr>
            <a:grpSpLocks/>
          </p:cNvGrpSpPr>
          <p:nvPr/>
        </p:nvGrpSpPr>
        <p:grpSpPr bwMode="auto">
          <a:xfrm>
            <a:off x="533400" y="5595938"/>
            <a:ext cx="4192588" cy="457200"/>
            <a:chOff x="518" y="3525"/>
            <a:chExt cx="2641" cy="288"/>
          </a:xfrm>
        </p:grpSpPr>
        <p:sp>
          <p:nvSpPr>
            <p:cNvPr id="9230" name="Text Box 47"/>
            <p:cNvSpPr txBox="1">
              <a:spLocks noChangeArrowheads="1"/>
            </p:cNvSpPr>
            <p:nvPr/>
          </p:nvSpPr>
          <p:spPr bwMode="auto">
            <a:xfrm>
              <a:off x="518" y="3525"/>
              <a:ext cx="2641" cy="288"/>
            </a:xfrm>
            <a:prstGeom prst="rect">
              <a:avLst/>
            </a:prstGeom>
            <a:noFill/>
            <a:ln w="9525" algn="ctr">
              <a:noFill/>
              <a:miter lim="800000"/>
              <a:headEnd/>
              <a:tailEnd/>
            </a:ln>
          </p:spPr>
          <p:txBody>
            <a:bodyPr wrap="none">
              <a:spAutoFit/>
            </a:bodyPr>
            <a:lstStyle/>
            <a:p>
              <a:r>
                <a:rPr lang="en-US" sz="2400" b="0"/>
                <a:t>The length of </a:t>
              </a:r>
              <a:r>
                <a:rPr lang="en-US" sz="2400" b="0" i="1"/>
                <a:t>FG</a:t>
              </a:r>
              <a:r>
                <a:rPr lang="en-US" sz="2400" b="0"/>
                <a:t> is 2.5 in.</a:t>
              </a:r>
              <a:endParaRPr lang="en-US" sz="2400" b="0" i="1"/>
            </a:p>
          </p:txBody>
        </p:sp>
        <p:sp>
          <p:nvSpPr>
            <p:cNvPr id="9231" name="Line 48"/>
            <p:cNvSpPr>
              <a:spLocks noChangeShapeType="1"/>
            </p:cNvSpPr>
            <p:nvPr/>
          </p:nvSpPr>
          <p:spPr bwMode="auto">
            <a:xfrm>
              <a:off x="1920" y="3552"/>
              <a:ext cx="288" cy="0"/>
            </a:xfrm>
            <a:prstGeom prst="line">
              <a:avLst/>
            </a:prstGeom>
            <a:noFill/>
            <a:ln w="19050">
              <a:solidFill>
                <a:schemeClr val="tx1"/>
              </a:solidFill>
              <a:round/>
              <a:headEnd/>
              <a:tailEnd/>
            </a:ln>
          </p:spPr>
          <p:txBody>
            <a:bodyPr>
              <a:spAutoFit/>
            </a:bodyPr>
            <a:lstStyle/>
            <a:p>
              <a:endParaRPr lang="en-US"/>
            </a:p>
          </p:txBody>
        </p:sp>
      </p:grpSp>
      <p:pic>
        <p:nvPicPr>
          <p:cNvPr id="123953" name="Picture 49" descr="1"/>
          <p:cNvPicPr>
            <a:picLocks noChangeAspect="1" noChangeArrowheads="1"/>
          </p:cNvPicPr>
          <p:nvPr/>
        </p:nvPicPr>
        <p:blipFill>
          <a:blip r:embed="rId3" cstate="print"/>
          <a:srcRect/>
          <a:stretch>
            <a:fillRect/>
          </a:stretch>
        </p:blipFill>
        <p:spPr bwMode="auto">
          <a:xfrm>
            <a:off x="584200" y="4114800"/>
            <a:ext cx="1343025" cy="723900"/>
          </a:xfrm>
          <a:prstGeom prst="rect">
            <a:avLst/>
          </a:prstGeom>
          <a:noFill/>
          <a:ln w="9525">
            <a:noFill/>
            <a:miter lim="800000"/>
            <a:headEnd/>
            <a:tailEnd/>
          </a:ln>
        </p:spPr>
      </p:pic>
      <p:pic>
        <p:nvPicPr>
          <p:cNvPr id="123954" name="Picture 50" descr="1"/>
          <p:cNvPicPr>
            <a:picLocks noChangeAspect="1" noChangeArrowheads="1"/>
          </p:cNvPicPr>
          <p:nvPr/>
        </p:nvPicPr>
        <p:blipFill>
          <a:blip r:embed="rId4" cstate="print"/>
          <a:srcRect/>
          <a:stretch>
            <a:fillRect/>
          </a:stretch>
        </p:blipFill>
        <p:spPr bwMode="auto">
          <a:xfrm>
            <a:off x="676275" y="2667000"/>
            <a:ext cx="1228725" cy="733425"/>
          </a:xfrm>
          <a:prstGeom prst="rect">
            <a:avLst/>
          </a:prstGeom>
          <a:noFill/>
          <a:ln w="9525">
            <a:noFill/>
            <a:miter lim="800000"/>
            <a:headEnd/>
            <a:tailEnd/>
          </a:ln>
        </p:spPr>
      </p:pic>
      <p:pic>
        <p:nvPicPr>
          <p:cNvPr id="9229" name="Picture 53"/>
          <p:cNvPicPr>
            <a:picLocks noChangeAspect="1" noChangeArrowheads="1"/>
          </p:cNvPicPr>
          <p:nvPr/>
        </p:nvPicPr>
        <p:blipFill>
          <a:blip r:embed="rId5" cstate="print"/>
          <a:srcRect/>
          <a:stretch>
            <a:fillRect/>
          </a:stretch>
        </p:blipFill>
        <p:spPr bwMode="auto">
          <a:xfrm>
            <a:off x="6477000" y="1828800"/>
            <a:ext cx="2066925" cy="1914525"/>
          </a:xfrm>
          <a:prstGeom prst="rect">
            <a:avLst/>
          </a:prstGeom>
          <a:noFill/>
          <a:ln w="9525" algn="ctr">
            <a:noFill/>
            <a:miter lim="800000"/>
            <a:headEnd/>
            <a:tailEnd/>
          </a:ln>
        </p:spPr>
      </p:pic>
      <p:sp>
        <p:nvSpPr>
          <p:cNvPr id="16" name="TextBox 15"/>
          <p:cNvSpPr txBox="1"/>
          <p:nvPr/>
        </p:nvSpPr>
        <p:spPr>
          <a:xfrm>
            <a:off x="304800" y="1524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23945"/>
                                        </p:tgtEl>
                                        <p:attrNameLst>
                                          <p:attrName>style.visibility</p:attrName>
                                        </p:attrNameLst>
                                      </p:cBhvr>
                                      <p:to>
                                        <p:strVal val="visible"/>
                                      </p:to>
                                    </p:set>
                                    <p:anim calcmode="lin" valueType="num">
                                      <p:cBhvr>
                                        <p:cTn id="7" dur="1000" fill="hold"/>
                                        <p:tgtEl>
                                          <p:spTgt spid="123945"/>
                                        </p:tgtEl>
                                        <p:attrNameLst>
                                          <p:attrName>ppt_w</p:attrName>
                                        </p:attrNameLst>
                                      </p:cBhvr>
                                      <p:tavLst>
                                        <p:tav tm="0">
                                          <p:val>
                                            <p:strVal val="#ppt_w+.3"/>
                                          </p:val>
                                        </p:tav>
                                        <p:tav tm="100000">
                                          <p:val>
                                            <p:strVal val="#ppt_w"/>
                                          </p:val>
                                        </p:tav>
                                      </p:tavLst>
                                    </p:anim>
                                    <p:anim calcmode="lin" valueType="num">
                                      <p:cBhvr>
                                        <p:cTn id="8" dur="1000" fill="hold"/>
                                        <p:tgtEl>
                                          <p:spTgt spid="123945"/>
                                        </p:tgtEl>
                                        <p:attrNameLst>
                                          <p:attrName>ppt_h</p:attrName>
                                        </p:attrNameLst>
                                      </p:cBhvr>
                                      <p:tavLst>
                                        <p:tav tm="0">
                                          <p:val>
                                            <p:strVal val="#ppt_h"/>
                                          </p:val>
                                        </p:tav>
                                        <p:tav tm="100000">
                                          <p:val>
                                            <p:strVal val="#ppt_h"/>
                                          </p:val>
                                        </p:tav>
                                      </p:tavLst>
                                    </p:anim>
                                    <p:animEffect transition="in" filter="fade">
                                      <p:cBhvr>
                                        <p:cTn id="9" dur="1000"/>
                                        <p:tgtEl>
                                          <p:spTgt spid="12394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23954"/>
                                        </p:tgtEl>
                                        <p:attrNameLst>
                                          <p:attrName>style.visibility</p:attrName>
                                        </p:attrNameLst>
                                      </p:cBhvr>
                                      <p:to>
                                        <p:strVal val="visible"/>
                                      </p:to>
                                    </p:set>
                                    <p:anim calcmode="lin" valueType="num">
                                      <p:cBhvr>
                                        <p:cTn id="14" dur="1000" fill="hold"/>
                                        <p:tgtEl>
                                          <p:spTgt spid="123954"/>
                                        </p:tgtEl>
                                        <p:attrNameLst>
                                          <p:attrName>ppt_w</p:attrName>
                                        </p:attrNameLst>
                                      </p:cBhvr>
                                      <p:tavLst>
                                        <p:tav tm="0">
                                          <p:val>
                                            <p:strVal val="#ppt_w*0.70"/>
                                          </p:val>
                                        </p:tav>
                                        <p:tav tm="100000">
                                          <p:val>
                                            <p:strVal val="#ppt_w"/>
                                          </p:val>
                                        </p:tav>
                                      </p:tavLst>
                                    </p:anim>
                                    <p:anim calcmode="lin" valueType="num">
                                      <p:cBhvr>
                                        <p:cTn id="15" dur="1000" fill="hold"/>
                                        <p:tgtEl>
                                          <p:spTgt spid="123954"/>
                                        </p:tgtEl>
                                        <p:attrNameLst>
                                          <p:attrName>ppt_h</p:attrName>
                                        </p:attrNameLst>
                                      </p:cBhvr>
                                      <p:tavLst>
                                        <p:tav tm="0">
                                          <p:val>
                                            <p:strVal val="#ppt_h"/>
                                          </p:val>
                                        </p:tav>
                                        <p:tav tm="100000">
                                          <p:val>
                                            <p:strVal val="#ppt_h"/>
                                          </p:val>
                                        </p:tav>
                                      </p:tavLst>
                                    </p:anim>
                                    <p:animEffect transition="in" filter="fade">
                                      <p:cBhvr>
                                        <p:cTn id="16" dur="1000"/>
                                        <p:tgtEl>
                                          <p:spTgt spid="12395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3947"/>
                                        </p:tgtEl>
                                        <p:attrNameLst>
                                          <p:attrName>style.visibility</p:attrName>
                                        </p:attrNameLst>
                                      </p:cBhvr>
                                      <p:to>
                                        <p:strVal val="visible"/>
                                      </p:to>
                                    </p:set>
                                    <p:anim calcmode="lin" valueType="num">
                                      <p:cBhvr>
                                        <p:cTn id="21" dur="1000" fill="hold"/>
                                        <p:tgtEl>
                                          <p:spTgt spid="123947"/>
                                        </p:tgtEl>
                                        <p:attrNameLst>
                                          <p:attrName>ppt_w</p:attrName>
                                        </p:attrNameLst>
                                      </p:cBhvr>
                                      <p:tavLst>
                                        <p:tav tm="0">
                                          <p:val>
                                            <p:strVal val="#ppt_w*0.70"/>
                                          </p:val>
                                        </p:tav>
                                        <p:tav tm="100000">
                                          <p:val>
                                            <p:strVal val="#ppt_w"/>
                                          </p:val>
                                        </p:tav>
                                      </p:tavLst>
                                    </p:anim>
                                    <p:anim calcmode="lin" valueType="num">
                                      <p:cBhvr>
                                        <p:cTn id="22" dur="1000" fill="hold"/>
                                        <p:tgtEl>
                                          <p:spTgt spid="123947"/>
                                        </p:tgtEl>
                                        <p:attrNameLst>
                                          <p:attrName>ppt_h</p:attrName>
                                        </p:attrNameLst>
                                      </p:cBhvr>
                                      <p:tavLst>
                                        <p:tav tm="0">
                                          <p:val>
                                            <p:strVal val="#ppt_h"/>
                                          </p:val>
                                        </p:tav>
                                        <p:tav tm="100000">
                                          <p:val>
                                            <p:strVal val="#ppt_h"/>
                                          </p:val>
                                        </p:tav>
                                      </p:tavLst>
                                    </p:anim>
                                    <p:animEffect transition="in" filter="fade">
                                      <p:cBhvr>
                                        <p:cTn id="23" dur="1000"/>
                                        <p:tgtEl>
                                          <p:spTgt spid="12394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23946"/>
                                        </p:tgtEl>
                                        <p:attrNameLst>
                                          <p:attrName>style.visibility</p:attrName>
                                        </p:attrNameLst>
                                      </p:cBhvr>
                                      <p:to>
                                        <p:strVal val="visible"/>
                                      </p:to>
                                    </p:set>
                                    <p:animEffect transition="in" filter="dissolve">
                                      <p:cBhvr>
                                        <p:cTn id="28" dur="500"/>
                                        <p:tgtEl>
                                          <p:spTgt spid="12394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23948"/>
                                        </p:tgtEl>
                                        <p:attrNameLst>
                                          <p:attrName>style.visibility</p:attrName>
                                        </p:attrNameLst>
                                      </p:cBhvr>
                                      <p:to>
                                        <p:strVal val="visible"/>
                                      </p:to>
                                    </p:set>
                                    <p:anim calcmode="lin" valueType="num">
                                      <p:cBhvr>
                                        <p:cTn id="33" dur="1000" fill="hold"/>
                                        <p:tgtEl>
                                          <p:spTgt spid="123948"/>
                                        </p:tgtEl>
                                        <p:attrNameLst>
                                          <p:attrName>ppt_w</p:attrName>
                                        </p:attrNameLst>
                                      </p:cBhvr>
                                      <p:tavLst>
                                        <p:tav tm="0">
                                          <p:val>
                                            <p:strVal val="#ppt_w*0.70"/>
                                          </p:val>
                                        </p:tav>
                                        <p:tav tm="100000">
                                          <p:val>
                                            <p:strVal val="#ppt_w"/>
                                          </p:val>
                                        </p:tav>
                                      </p:tavLst>
                                    </p:anim>
                                    <p:anim calcmode="lin" valueType="num">
                                      <p:cBhvr>
                                        <p:cTn id="34" dur="1000" fill="hold"/>
                                        <p:tgtEl>
                                          <p:spTgt spid="123948"/>
                                        </p:tgtEl>
                                        <p:attrNameLst>
                                          <p:attrName>ppt_h</p:attrName>
                                        </p:attrNameLst>
                                      </p:cBhvr>
                                      <p:tavLst>
                                        <p:tav tm="0">
                                          <p:val>
                                            <p:strVal val="#ppt_h"/>
                                          </p:val>
                                        </p:tav>
                                        <p:tav tm="100000">
                                          <p:val>
                                            <p:strVal val="#ppt_h"/>
                                          </p:val>
                                        </p:tav>
                                      </p:tavLst>
                                    </p:anim>
                                    <p:animEffect transition="in" filter="fade">
                                      <p:cBhvr>
                                        <p:cTn id="35" dur="1000"/>
                                        <p:tgtEl>
                                          <p:spTgt spid="12394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0" presetClass="entr" presetSubtype="0" decel="100000" fill="hold" nodeType="clickEffect">
                                  <p:stCondLst>
                                    <p:cond delay="0"/>
                                  </p:stCondLst>
                                  <p:childTnLst>
                                    <p:set>
                                      <p:cBhvr>
                                        <p:cTn id="39" dur="1" fill="hold">
                                          <p:stCondLst>
                                            <p:cond delay="0"/>
                                          </p:stCondLst>
                                        </p:cTn>
                                        <p:tgtEl>
                                          <p:spTgt spid="123953"/>
                                        </p:tgtEl>
                                        <p:attrNameLst>
                                          <p:attrName>style.visibility</p:attrName>
                                        </p:attrNameLst>
                                      </p:cBhvr>
                                      <p:to>
                                        <p:strVal val="visible"/>
                                      </p:to>
                                    </p:set>
                                    <p:anim calcmode="lin" valueType="num">
                                      <p:cBhvr>
                                        <p:cTn id="40" dur="1000" fill="hold"/>
                                        <p:tgtEl>
                                          <p:spTgt spid="123953"/>
                                        </p:tgtEl>
                                        <p:attrNameLst>
                                          <p:attrName>ppt_w</p:attrName>
                                        </p:attrNameLst>
                                      </p:cBhvr>
                                      <p:tavLst>
                                        <p:tav tm="0">
                                          <p:val>
                                            <p:strVal val="#ppt_w+.3"/>
                                          </p:val>
                                        </p:tav>
                                        <p:tav tm="100000">
                                          <p:val>
                                            <p:strVal val="#ppt_w"/>
                                          </p:val>
                                        </p:tav>
                                      </p:tavLst>
                                    </p:anim>
                                    <p:anim calcmode="lin" valueType="num">
                                      <p:cBhvr>
                                        <p:cTn id="41" dur="1000" fill="hold"/>
                                        <p:tgtEl>
                                          <p:spTgt spid="123953"/>
                                        </p:tgtEl>
                                        <p:attrNameLst>
                                          <p:attrName>ppt_h</p:attrName>
                                        </p:attrNameLst>
                                      </p:cBhvr>
                                      <p:tavLst>
                                        <p:tav tm="0">
                                          <p:val>
                                            <p:strVal val="#ppt_h"/>
                                          </p:val>
                                        </p:tav>
                                        <p:tav tm="100000">
                                          <p:val>
                                            <p:strVal val="#ppt_h"/>
                                          </p:val>
                                        </p:tav>
                                      </p:tavLst>
                                    </p:anim>
                                    <p:animEffect transition="in" filter="fade">
                                      <p:cBhvr>
                                        <p:cTn id="42" dur="1000"/>
                                        <p:tgtEl>
                                          <p:spTgt spid="12395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1" presetClass="entr" presetSubtype="0" fill="hold" grpId="0" nodeType="clickEffect">
                                  <p:stCondLst>
                                    <p:cond delay="0"/>
                                  </p:stCondLst>
                                  <p:iterate type="lt">
                                    <p:tmPct val="5000"/>
                                  </p:iterate>
                                  <p:childTnLst>
                                    <p:set>
                                      <p:cBhvr>
                                        <p:cTn id="46" dur="1" fill="hold">
                                          <p:stCondLst>
                                            <p:cond delay="0"/>
                                          </p:stCondLst>
                                        </p:cTn>
                                        <p:tgtEl>
                                          <p:spTgt spid="123950"/>
                                        </p:tgtEl>
                                        <p:attrNameLst>
                                          <p:attrName>style.visibility</p:attrName>
                                        </p:attrNameLst>
                                      </p:cBhvr>
                                      <p:to>
                                        <p:strVal val="visible"/>
                                      </p:to>
                                    </p:set>
                                    <p:anim calcmode="lin" valueType="num">
                                      <p:cBhvr>
                                        <p:cTn id="47" dur="1000" fill="hold"/>
                                        <p:tgtEl>
                                          <p:spTgt spid="123950"/>
                                        </p:tgtEl>
                                        <p:attrNameLst>
                                          <p:attrName>ppt_w</p:attrName>
                                        </p:attrNameLst>
                                      </p:cBhvr>
                                      <p:tavLst>
                                        <p:tav tm="0">
                                          <p:val>
                                            <p:fltVal val="0"/>
                                          </p:val>
                                        </p:tav>
                                        <p:tav tm="100000">
                                          <p:val>
                                            <p:strVal val="#ppt_w"/>
                                          </p:val>
                                        </p:tav>
                                      </p:tavLst>
                                    </p:anim>
                                    <p:anim calcmode="lin" valueType="num">
                                      <p:cBhvr>
                                        <p:cTn id="48" dur="1000" fill="hold"/>
                                        <p:tgtEl>
                                          <p:spTgt spid="123950"/>
                                        </p:tgtEl>
                                        <p:attrNameLst>
                                          <p:attrName>ppt_h</p:attrName>
                                        </p:attrNameLst>
                                      </p:cBhvr>
                                      <p:tavLst>
                                        <p:tav tm="0">
                                          <p:val>
                                            <p:fltVal val="0"/>
                                          </p:val>
                                        </p:tav>
                                        <p:tav tm="100000">
                                          <p:val>
                                            <p:strVal val="#ppt_h"/>
                                          </p:val>
                                        </p:tav>
                                      </p:tavLst>
                                    </p:anim>
                                    <p:anim calcmode="lin" valueType="num">
                                      <p:cBhvr>
                                        <p:cTn id="49" dur="1000" fill="hold"/>
                                        <p:tgtEl>
                                          <p:spTgt spid="123950"/>
                                        </p:tgtEl>
                                        <p:attrNameLst>
                                          <p:attrName>style.rotation</p:attrName>
                                        </p:attrNameLst>
                                      </p:cBhvr>
                                      <p:tavLst>
                                        <p:tav tm="0">
                                          <p:val>
                                            <p:fltVal val="90"/>
                                          </p:val>
                                        </p:tav>
                                        <p:tav tm="100000">
                                          <p:val>
                                            <p:fltVal val="0"/>
                                          </p:val>
                                        </p:tav>
                                      </p:tavLst>
                                    </p:anim>
                                    <p:animEffect transition="in" filter="fade">
                                      <p:cBhvr>
                                        <p:cTn id="50" dur="1000"/>
                                        <p:tgtEl>
                                          <p:spTgt spid="12395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ipe(down)">
                                      <p:cBhvr>
                                        <p:cTn id="5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46" grpId="0"/>
      <p:bldP spid="123947" grpId="0"/>
      <p:bldP spid="123948" grpId="0"/>
      <p:bldP spid="1239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2133600" y="2514600"/>
            <a:ext cx="4953000" cy="2209800"/>
          </a:xfrm>
          <a:prstGeom prst="rect">
            <a:avLst/>
          </a:prstGeom>
          <a:noFill/>
          <a:ln w="19050" algn="ctr">
            <a:solidFill>
              <a:srgbClr val="800080"/>
            </a:solidFill>
            <a:miter lim="800000"/>
            <a:headEnd/>
            <a:tailEnd/>
          </a:ln>
        </p:spPr>
        <p:txBody>
          <a:bodyPr anchor="ctr">
            <a:spAutoFit/>
          </a:bodyPr>
          <a:lstStyle/>
          <a:p>
            <a:endParaRPr lang="en-US"/>
          </a:p>
        </p:txBody>
      </p:sp>
      <p:sp>
        <p:nvSpPr>
          <p:cNvPr id="10243" name="Rectangle 5"/>
          <p:cNvSpPr>
            <a:spLocks noChangeArrowheads="1"/>
          </p:cNvSpPr>
          <p:nvPr/>
        </p:nvSpPr>
        <p:spPr bwMode="auto">
          <a:xfrm>
            <a:off x="2133600" y="2066925"/>
            <a:ext cx="2590800" cy="457200"/>
          </a:xfrm>
          <a:prstGeom prst="rect">
            <a:avLst/>
          </a:prstGeom>
          <a:solidFill>
            <a:srgbClr val="800080"/>
          </a:solidFill>
          <a:ln w="9525" algn="ctr">
            <a:noFill/>
            <a:miter lim="800000"/>
            <a:headEnd/>
            <a:tailEnd/>
          </a:ln>
        </p:spPr>
        <p:txBody>
          <a:bodyPr anchor="ctr">
            <a:spAutoFit/>
          </a:bodyPr>
          <a:lstStyle/>
          <a:p>
            <a:pPr algn="ctr"/>
            <a:r>
              <a:rPr lang="en-US" sz="2400">
                <a:solidFill>
                  <a:schemeClr val="bg1"/>
                </a:solidFill>
              </a:rPr>
              <a:t>Reading Math</a:t>
            </a:r>
          </a:p>
        </p:txBody>
      </p:sp>
      <p:grpSp>
        <p:nvGrpSpPr>
          <p:cNvPr id="10244" name="Group 15"/>
          <p:cNvGrpSpPr>
            <a:grpSpLocks/>
          </p:cNvGrpSpPr>
          <p:nvPr/>
        </p:nvGrpSpPr>
        <p:grpSpPr bwMode="auto">
          <a:xfrm>
            <a:off x="2041525" y="2819400"/>
            <a:ext cx="5121275" cy="1735138"/>
            <a:chOff x="1286" y="1776"/>
            <a:chExt cx="3226" cy="1093"/>
          </a:xfrm>
        </p:grpSpPr>
        <p:sp>
          <p:nvSpPr>
            <p:cNvPr id="10245" name="Text Box 10"/>
            <p:cNvSpPr txBox="1">
              <a:spLocks noChangeArrowheads="1"/>
            </p:cNvSpPr>
            <p:nvPr/>
          </p:nvSpPr>
          <p:spPr bwMode="auto">
            <a:xfrm>
              <a:off x="1286" y="1776"/>
              <a:ext cx="3226" cy="1093"/>
            </a:xfrm>
            <a:prstGeom prst="rect">
              <a:avLst/>
            </a:prstGeom>
            <a:noFill/>
            <a:ln w="9525" algn="ctr">
              <a:noFill/>
              <a:miter lim="800000"/>
              <a:headEnd/>
              <a:tailEnd/>
            </a:ln>
          </p:spPr>
          <p:txBody>
            <a:bodyPr>
              <a:spAutoFit/>
            </a:bodyPr>
            <a:lstStyle/>
            <a:p>
              <a:pPr marL="174625">
                <a:buFontTx/>
                <a:buChar char="•"/>
              </a:pPr>
              <a:r>
                <a:rPr lang="en-US" sz="2400" b="0" i="1"/>
                <a:t> AB </a:t>
              </a:r>
              <a:r>
                <a:rPr lang="en-US" sz="2400" b="0"/>
                <a:t>means segment </a:t>
              </a:r>
              <a:r>
                <a:rPr lang="en-US" sz="2400" b="0" i="1"/>
                <a:t>AB.     AB </a:t>
              </a:r>
              <a:r>
                <a:rPr lang="en-US" sz="2400" b="0"/>
                <a:t>means the length of </a:t>
              </a:r>
              <a:r>
                <a:rPr lang="en-US" sz="2400" b="0" i="1"/>
                <a:t>AB.</a:t>
              </a:r>
            </a:p>
            <a:p>
              <a:pPr marL="174625">
                <a:buFontTx/>
                <a:buChar char="•"/>
              </a:pPr>
              <a:r>
                <a:rPr lang="en-US" sz="2400" b="0" i="1"/>
                <a:t> </a:t>
              </a:r>
              <a:r>
                <a:rPr lang="en-US" sz="2400" b="0">
                  <a:sym typeface="Symbol" pitchFamily="18" charset="2"/>
                </a:rPr>
                <a:t></a:t>
              </a:r>
              <a:r>
                <a:rPr lang="en-US" sz="2400" b="0" i="1"/>
                <a:t>A </a:t>
              </a:r>
              <a:r>
                <a:rPr lang="en-US" sz="2400" b="0"/>
                <a:t>means angle </a:t>
              </a:r>
              <a:r>
                <a:rPr lang="en-US" sz="2400" b="0" i="1"/>
                <a:t>A</a:t>
              </a:r>
              <a:r>
                <a:rPr lang="en-US" sz="2400" b="0"/>
                <a:t>.              m</a:t>
              </a:r>
              <a:r>
                <a:rPr lang="en-US" sz="2400" b="0">
                  <a:sym typeface="Symbol" pitchFamily="18" charset="2"/>
                </a:rPr>
                <a:t></a:t>
              </a:r>
              <a:r>
                <a:rPr lang="en-US" sz="2400" b="0" i="1"/>
                <a:t>A</a:t>
              </a:r>
              <a:r>
                <a:rPr lang="en-US" sz="2400" b="0"/>
                <a:t> the measure of angle </a:t>
              </a:r>
              <a:r>
                <a:rPr lang="en-US" sz="2400" b="0" i="1"/>
                <a:t>A.</a:t>
              </a:r>
              <a:endParaRPr lang="en-US" sz="2400" b="0"/>
            </a:p>
          </p:txBody>
        </p:sp>
        <p:sp>
          <p:nvSpPr>
            <p:cNvPr id="10246" name="Line 13"/>
            <p:cNvSpPr>
              <a:spLocks noChangeShapeType="1"/>
            </p:cNvSpPr>
            <p:nvPr/>
          </p:nvSpPr>
          <p:spPr bwMode="auto">
            <a:xfrm>
              <a:off x="1600" y="1827"/>
              <a:ext cx="264" cy="0"/>
            </a:xfrm>
            <a:prstGeom prst="line">
              <a:avLst/>
            </a:prstGeom>
            <a:noFill/>
            <a:ln w="19050">
              <a:solidFill>
                <a:schemeClr val="tx1"/>
              </a:solidFill>
              <a:round/>
              <a:headEnd/>
              <a:tailEnd/>
            </a:ln>
          </p:spPr>
          <p:txBody>
            <a:bodyPr>
              <a:spAutoFit/>
            </a:bodyPr>
            <a:lstStyle/>
            <a:p>
              <a:endParaRPr lang="en-US"/>
            </a:p>
          </p:txBody>
        </p:sp>
        <p:sp>
          <p:nvSpPr>
            <p:cNvPr id="10247" name="Line 14"/>
            <p:cNvSpPr>
              <a:spLocks noChangeShapeType="1"/>
            </p:cNvSpPr>
            <p:nvPr/>
          </p:nvSpPr>
          <p:spPr bwMode="auto">
            <a:xfrm>
              <a:off x="3824" y="2043"/>
              <a:ext cx="240" cy="0"/>
            </a:xfrm>
            <a:prstGeom prst="line">
              <a:avLst/>
            </a:prstGeom>
            <a:noFill/>
            <a:ln w="19050">
              <a:solidFill>
                <a:schemeClr val="tx1"/>
              </a:solidFill>
              <a:round/>
              <a:headEnd/>
              <a:tailEnd/>
            </a:ln>
          </p:spPr>
          <p:txBody>
            <a:bodyPr>
              <a:spAutoFit/>
            </a:bodyPr>
            <a:lstStyle/>
            <a:p>
              <a:endParaRPr lang="en-US"/>
            </a:p>
          </p:txBody>
        </p:sp>
      </p:grpSp>
      <p:sp>
        <p:nvSpPr>
          <p:cNvPr id="8" name="TextBox 7"/>
          <p:cNvSpPr txBox="1"/>
          <p:nvPr/>
        </p:nvSpPr>
        <p:spPr>
          <a:xfrm>
            <a:off x="304800" y="1524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533400" y="1984375"/>
            <a:ext cx="8397875" cy="2282825"/>
          </a:xfrm>
          <a:prstGeom prst="rect">
            <a:avLst/>
          </a:prstGeom>
          <a:noFill/>
          <a:ln w="9525" algn="ctr">
            <a:noFill/>
            <a:miter lim="800000"/>
            <a:headEnd/>
            <a:tailEnd/>
          </a:ln>
        </p:spPr>
        <p:txBody>
          <a:bodyPr>
            <a:spAutoFit/>
          </a:bodyPr>
          <a:lstStyle/>
          <a:p>
            <a:r>
              <a:rPr lang="en-US" sz="2400" b="0"/>
              <a:t>You can solve a proportion involving similar triangles to find a length that is not easily measured. This method of measurement is called </a:t>
            </a:r>
            <a:r>
              <a:rPr lang="en-US" sz="2400" u="sng"/>
              <a:t>indirect measurement</a:t>
            </a:r>
            <a:r>
              <a:rPr lang="en-US" sz="2400"/>
              <a:t>. </a:t>
            </a:r>
            <a:r>
              <a:rPr lang="en-US" sz="2400" b="0"/>
              <a:t>If two objects form right angles with the ground, you can apply indirect measurement using their shadows. </a:t>
            </a:r>
          </a:p>
        </p:txBody>
      </p:sp>
      <p:sp>
        <p:nvSpPr>
          <p:cNvPr id="3" name="TextBox 2"/>
          <p:cNvSpPr txBox="1"/>
          <p:nvPr/>
        </p:nvSpPr>
        <p:spPr>
          <a:xfrm>
            <a:off x="304800" y="1524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457200" y="990600"/>
            <a:ext cx="8229600" cy="457200"/>
          </a:xfrm>
          <a:prstGeom prst="rect">
            <a:avLst/>
          </a:prstGeom>
          <a:noFill/>
          <a:ln w="9525" algn="ctr">
            <a:noFill/>
            <a:miter lim="800000"/>
            <a:headEnd/>
            <a:tailEnd/>
          </a:ln>
        </p:spPr>
        <p:txBody>
          <a:bodyPr>
            <a:spAutoFit/>
          </a:bodyPr>
          <a:lstStyle/>
          <a:p>
            <a:pPr algn="ctr"/>
            <a:r>
              <a:rPr lang="en-US" sz="2400" b="0">
                <a:solidFill>
                  <a:srgbClr val="006699"/>
                </a:solidFill>
                <a:latin typeface="Arial Black" pitchFamily="34" charset="0"/>
              </a:rPr>
              <a:t>Example 2: </a:t>
            </a:r>
            <a:r>
              <a:rPr lang="en-US" sz="2400" b="0" i="1">
                <a:solidFill>
                  <a:srgbClr val="FF3300"/>
                </a:solidFill>
                <a:latin typeface="Arial Black" pitchFamily="34" charset="0"/>
              </a:rPr>
              <a:t>Measurement Application</a:t>
            </a:r>
          </a:p>
        </p:txBody>
      </p:sp>
      <p:sp>
        <p:nvSpPr>
          <p:cNvPr id="13315" name="Text Box 5"/>
          <p:cNvSpPr txBox="1">
            <a:spLocks noChangeArrowheads="1"/>
          </p:cNvSpPr>
          <p:nvPr/>
        </p:nvSpPr>
        <p:spPr bwMode="auto">
          <a:xfrm>
            <a:off x="457200" y="1600200"/>
            <a:ext cx="7978775" cy="1552575"/>
          </a:xfrm>
          <a:prstGeom prst="rect">
            <a:avLst/>
          </a:prstGeom>
          <a:noFill/>
          <a:ln w="9525" algn="ctr">
            <a:noFill/>
            <a:miter lim="800000"/>
            <a:headEnd/>
            <a:tailEnd/>
          </a:ln>
        </p:spPr>
        <p:txBody>
          <a:bodyPr>
            <a:spAutoFit/>
          </a:bodyPr>
          <a:lstStyle/>
          <a:p>
            <a:r>
              <a:rPr lang="en-US" sz="2400"/>
              <a:t>A flagpole casts a shadow that is 75 ft long at the same time a 6-foot-tall man casts a shadow that is 9 ft long. Write and solve a proportion to find the height of the flag pole.</a:t>
            </a:r>
          </a:p>
        </p:txBody>
      </p:sp>
      <p:pic>
        <p:nvPicPr>
          <p:cNvPr id="128006" name="Picture 6" descr="1"/>
          <p:cNvPicPr>
            <a:picLocks noChangeAspect="1" noChangeArrowheads="1"/>
          </p:cNvPicPr>
          <p:nvPr/>
        </p:nvPicPr>
        <p:blipFill>
          <a:blip r:embed="rId2" cstate="print"/>
          <a:srcRect/>
          <a:stretch>
            <a:fillRect/>
          </a:stretch>
        </p:blipFill>
        <p:spPr bwMode="auto">
          <a:xfrm>
            <a:off x="1120775" y="3352800"/>
            <a:ext cx="1000125" cy="733425"/>
          </a:xfrm>
          <a:prstGeom prst="rect">
            <a:avLst/>
          </a:prstGeom>
          <a:noFill/>
          <a:ln w="9525">
            <a:noFill/>
            <a:miter lim="800000"/>
            <a:headEnd/>
            <a:tailEnd/>
          </a:ln>
        </p:spPr>
      </p:pic>
      <p:pic>
        <p:nvPicPr>
          <p:cNvPr id="128007" name="Picture 7" descr="1"/>
          <p:cNvPicPr>
            <a:picLocks noChangeAspect="1" noChangeArrowheads="1"/>
          </p:cNvPicPr>
          <p:nvPr/>
        </p:nvPicPr>
        <p:blipFill>
          <a:blip r:embed="rId3" cstate="print"/>
          <a:srcRect/>
          <a:stretch>
            <a:fillRect/>
          </a:stretch>
        </p:blipFill>
        <p:spPr bwMode="auto">
          <a:xfrm>
            <a:off x="993775" y="4267200"/>
            <a:ext cx="1295400" cy="304800"/>
          </a:xfrm>
          <a:prstGeom prst="rect">
            <a:avLst/>
          </a:prstGeom>
          <a:noFill/>
          <a:ln w="9525">
            <a:noFill/>
            <a:miter lim="800000"/>
            <a:headEnd/>
            <a:tailEnd/>
          </a:ln>
        </p:spPr>
      </p:pic>
      <p:pic>
        <p:nvPicPr>
          <p:cNvPr id="128008" name="Picture 8" descr="1"/>
          <p:cNvPicPr>
            <a:picLocks noChangeAspect="1" noChangeArrowheads="1"/>
          </p:cNvPicPr>
          <p:nvPr/>
        </p:nvPicPr>
        <p:blipFill>
          <a:blip r:embed="rId4" cstate="print"/>
          <a:srcRect/>
          <a:stretch>
            <a:fillRect/>
          </a:stretch>
        </p:blipFill>
        <p:spPr bwMode="auto">
          <a:xfrm>
            <a:off x="968375" y="4800600"/>
            <a:ext cx="1343025" cy="733425"/>
          </a:xfrm>
          <a:prstGeom prst="rect">
            <a:avLst/>
          </a:prstGeom>
          <a:noFill/>
          <a:ln w="9525">
            <a:noFill/>
            <a:miter lim="800000"/>
            <a:headEnd/>
            <a:tailEnd/>
          </a:ln>
        </p:spPr>
      </p:pic>
      <p:pic>
        <p:nvPicPr>
          <p:cNvPr id="128009" name="Picture 9" descr="1"/>
          <p:cNvPicPr>
            <a:picLocks noChangeAspect="1" noChangeArrowheads="1"/>
          </p:cNvPicPr>
          <p:nvPr/>
        </p:nvPicPr>
        <p:blipFill>
          <a:blip r:embed="rId5" cstate="print"/>
          <a:srcRect/>
          <a:stretch>
            <a:fillRect/>
          </a:stretch>
        </p:blipFill>
        <p:spPr bwMode="auto">
          <a:xfrm>
            <a:off x="1171575" y="5638800"/>
            <a:ext cx="952500" cy="304800"/>
          </a:xfrm>
          <a:prstGeom prst="rect">
            <a:avLst/>
          </a:prstGeom>
          <a:noFill/>
          <a:ln w="9525">
            <a:noFill/>
            <a:miter lim="800000"/>
            <a:headEnd/>
            <a:tailEnd/>
          </a:ln>
        </p:spPr>
      </p:pic>
      <p:sp>
        <p:nvSpPr>
          <p:cNvPr id="128010" name="Text Box 10"/>
          <p:cNvSpPr txBox="1">
            <a:spLocks noChangeArrowheads="1"/>
          </p:cNvSpPr>
          <p:nvPr/>
        </p:nvSpPr>
        <p:spPr bwMode="auto">
          <a:xfrm>
            <a:off x="974725" y="5976938"/>
            <a:ext cx="4295775" cy="457200"/>
          </a:xfrm>
          <a:prstGeom prst="rect">
            <a:avLst/>
          </a:prstGeom>
          <a:noFill/>
          <a:ln w="9525" algn="ctr">
            <a:noFill/>
            <a:miter lim="800000"/>
            <a:headEnd/>
            <a:tailEnd/>
          </a:ln>
        </p:spPr>
        <p:txBody>
          <a:bodyPr wrap="none">
            <a:spAutoFit/>
          </a:bodyPr>
          <a:lstStyle/>
          <a:p>
            <a:r>
              <a:rPr lang="en-US" sz="2400" b="0"/>
              <a:t>The flagpole is 50 feet tall.</a:t>
            </a:r>
          </a:p>
        </p:txBody>
      </p:sp>
      <p:pic>
        <p:nvPicPr>
          <p:cNvPr id="128012" name="Picture 12" descr="1"/>
          <p:cNvPicPr>
            <a:picLocks noChangeAspect="1" noChangeArrowheads="1"/>
          </p:cNvPicPr>
          <p:nvPr/>
        </p:nvPicPr>
        <p:blipFill>
          <a:blip r:embed="rId6" cstate="print"/>
          <a:srcRect/>
          <a:stretch>
            <a:fillRect/>
          </a:stretch>
        </p:blipFill>
        <p:spPr bwMode="auto">
          <a:xfrm>
            <a:off x="2619375" y="3352800"/>
            <a:ext cx="4467225" cy="781050"/>
          </a:xfrm>
          <a:prstGeom prst="rect">
            <a:avLst/>
          </a:prstGeom>
          <a:noFill/>
          <a:ln w="9525">
            <a:noFill/>
            <a:miter lim="800000"/>
            <a:headEnd/>
            <a:tailEnd/>
          </a:ln>
        </p:spPr>
      </p:pic>
      <p:pic>
        <p:nvPicPr>
          <p:cNvPr id="128014" name="Picture 14" descr="1"/>
          <p:cNvPicPr>
            <a:picLocks noChangeAspect="1" noChangeArrowheads="1"/>
          </p:cNvPicPr>
          <p:nvPr/>
        </p:nvPicPr>
        <p:blipFill>
          <a:blip r:embed="rId7" cstate="print"/>
          <a:srcRect/>
          <a:stretch>
            <a:fillRect/>
          </a:stretch>
        </p:blipFill>
        <p:spPr bwMode="auto">
          <a:xfrm>
            <a:off x="2641600" y="4267200"/>
            <a:ext cx="2762250" cy="342900"/>
          </a:xfrm>
          <a:prstGeom prst="rect">
            <a:avLst/>
          </a:prstGeom>
          <a:noFill/>
          <a:ln w="9525">
            <a:noFill/>
            <a:miter lim="800000"/>
            <a:headEnd/>
            <a:tailEnd/>
          </a:ln>
        </p:spPr>
      </p:pic>
      <p:sp>
        <p:nvSpPr>
          <p:cNvPr id="128015" name="Text Box 15"/>
          <p:cNvSpPr txBox="1">
            <a:spLocks noChangeArrowheads="1"/>
          </p:cNvSpPr>
          <p:nvPr/>
        </p:nvSpPr>
        <p:spPr bwMode="auto">
          <a:xfrm>
            <a:off x="2514600" y="4757738"/>
            <a:ext cx="6264275" cy="822325"/>
          </a:xfrm>
          <a:prstGeom prst="rect">
            <a:avLst/>
          </a:prstGeom>
          <a:noFill/>
          <a:ln w="9525" algn="ctr">
            <a:noFill/>
            <a:miter lim="800000"/>
            <a:headEnd/>
            <a:tailEnd/>
          </a:ln>
        </p:spPr>
        <p:txBody>
          <a:bodyPr>
            <a:spAutoFit/>
          </a:bodyPr>
          <a:lstStyle/>
          <a:p>
            <a:r>
              <a:rPr lang="en-US" sz="2400" b="0" i="1">
                <a:solidFill>
                  <a:srgbClr val="3333FF"/>
                </a:solidFill>
                <a:latin typeface="Arial" charset="0"/>
              </a:rPr>
              <a:t>Since h is multiplied by 9, divide both sides by 9 to undo the multiplication. </a:t>
            </a:r>
          </a:p>
        </p:txBody>
      </p:sp>
      <p:sp>
        <p:nvSpPr>
          <p:cNvPr id="12" name="TextBox 11"/>
          <p:cNvSpPr txBox="1"/>
          <p:nvPr/>
        </p:nvSpPr>
        <p:spPr>
          <a:xfrm>
            <a:off x="304800" y="164068"/>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28012"/>
                                        </p:tgtEl>
                                        <p:attrNameLst>
                                          <p:attrName>style.visibility</p:attrName>
                                        </p:attrNameLst>
                                      </p:cBhvr>
                                      <p:to>
                                        <p:strVal val="visible"/>
                                      </p:to>
                                    </p:set>
                                    <p:anim calcmode="lin" valueType="num">
                                      <p:cBhvr>
                                        <p:cTn id="7" dur="1000" fill="hold"/>
                                        <p:tgtEl>
                                          <p:spTgt spid="128012"/>
                                        </p:tgtEl>
                                        <p:attrNameLst>
                                          <p:attrName>ppt_w</p:attrName>
                                        </p:attrNameLst>
                                      </p:cBhvr>
                                      <p:tavLst>
                                        <p:tav tm="0">
                                          <p:val>
                                            <p:fltVal val="0"/>
                                          </p:val>
                                        </p:tav>
                                        <p:tav tm="100000">
                                          <p:val>
                                            <p:strVal val="#ppt_w"/>
                                          </p:val>
                                        </p:tav>
                                      </p:tavLst>
                                    </p:anim>
                                    <p:anim calcmode="lin" valueType="num">
                                      <p:cBhvr>
                                        <p:cTn id="8" dur="1000" fill="hold"/>
                                        <p:tgtEl>
                                          <p:spTgt spid="128012"/>
                                        </p:tgtEl>
                                        <p:attrNameLst>
                                          <p:attrName>ppt_h</p:attrName>
                                        </p:attrNameLst>
                                      </p:cBhvr>
                                      <p:tavLst>
                                        <p:tav tm="0">
                                          <p:val>
                                            <p:fltVal val="0"/>
                                          </p:val>
                                        </p:tav>
                                        <p:tav tm="100000">
                                          <p:val>
                                            <p:strVal val="#ppt_h"/>
                                          </p:val>
                                        </p:tav>
                                      </p:tavLst>
                                    </p:anim>
                                    <p:anim calcmode="lin" valueType="num">
                                      <p:cBhvr>
                                        <p:cTn id="9" dur="1000" fill="hold"/>
                                        <p:tgtEl>
                                          <p:spTgt spid="128012"/>
                                        </p:tgtEl>
                                        <p:attrNameLst>
                                          <p:attrName>style.rotation</p:attrName>
                                        </p:attrNameLst>
                                      </p:cBhvr>
                                      <p:tavLst>
                                        <p:tav tm="0">
                                          <p:val>
                                            <p:fltVal val="90"/>
                                          </p:val>
                                        </p:tav>
                                        <p:tav tm="100000">
                                          <p:val>
                                            <p:fltVal val="0"/>
                                          </p:val>
                                        </p:tav>
                                      </p:tavLst>
                                    </p:anim>
                                    <p:animEffect transition="in" filter="fade">
                                      <p:cBhvr>
                                        <p:cTn id="10" dur="1000"/>
                                        <p:tgtEl>
                                          <p:spTgt spid="12801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128006"/>
                                        </p:tgtEl>
                                        <p:attrNameLst>
                                          <p:attrName>style.visibility</p:attrName>
                                        </p:attrNameLst>
                                      </p:cBhvr>
                                      <p:to>
                                        <p:strVal val="visible"/>
                                      </p:to>
                                    </p:set>
                                    <p:anim calcmode="lin" valueType="num">
                                      <p:cBhvr>
                                        <p:cTn id="15" dur="1000" fill="hold"/>
                                        <p:tgtEl>
                                          <p:spTgt spid="128006"/>
                                        </p:tgtEl>
                                        <p:attrNameLst>
                                          <p:attrName>ppt_x</p:attrName>
                                        </p:attrNameLst>
                                      </p:cBhvr>
                                      <p:tavLst>
                                        <p:tav tm="0">
                                          <p:val>
                                            <p:strVal val="#ppt_x-.2"/>
                                          </p:val>
                                        </p:tav>
                                        <p:tav tm="100000">
                                          <p:val>
                                            <p:strVal val="#ppt_x"/>
                                          </p:val>
                                        </p:tav>
                                      </p:tavLst>
                                    </p:anim>
                                    <p:anim calcmode="lin" valueType="num">
                                      <p:cBhvr>
                                        <p:cTn id="16" dur="1000" fill="hold"/>
                                        <p:tgtEl>
                                          <p:spTgt spid="128006"/>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280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28014"/>
                                        </p:tgtEl>
                                        <p:attrNameLst>
                                          <p:attrName>style.visibility</p:attrName>
                                        </p:attrNameLst>
                                      </p:cBhvr>
                                      <p:to>
                                        <p:strVal val="visible"/>
                                      </p:to>
                                    </p:set>
                                    <p:animEffect transition="in" filter="dissolve">
                                      <p:cBhvr>
                                        <p:cTn id="22" dur="500"/>
                                        <p:tgtEl>
                                          <p:spTgt spid="1280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nodeType="clickEffect">
                                  <p:stCondLst>
                                    <p:cond delay="0"/>
                                  </p:stCondLst>
                                  <p:childTnLst>
                                    <p:set>
                                      <p:cBhvr>
                                        <p:cTn id="26" dur="1" fill="hold">
                                          <p:stCondLst>
                                            <p:cond delay="0"/>
                                          </p:stCondLst>
                                        </p:cTn>
                                        <p:tgtEl>
                                          <p:spTgt spid="128007"/>
                                        </p:tgtEl>
                                        <p:attrNameLst>
                                          <p:attrName>style.visibility</p:attrName>
                                        </p:attrNameLst>
                                      </p:cBhvr>
                                      <p:to>
                                        <p:strVal val="visible"/>
                                      </p:to>
                                    </p:set>
                                    <p:anim calcmode="lin" valueType="num">
                                      <p:cBhvr>
                                        <p:cTn id="27" dur="1000" fill="hold"/>
                                        <p:tgtEl>
                                          <p:spTgt spid="128007"/>
                                        </p:tgtEl>
                                        <p:attrNameLst>
                                          <p:attrName>ppt_x</p:attrName>
                                        </p:attrNameLst>
                                      </p:cBhvr>
                                      <p:tavLst>
                                        <p:tav tm="0">
                                          <p:val>
                                            <p:strVal val="#ppt_x-.2"/>
                                          </p:val>
                                        </p:tav>
                                        <p:tav tm="100000">
                                          <p:val>
                                            <p:strVal val="#ppt_x"/>
                                          </p:val>
                                        </p:tav>
                                      </p:tavLst>
                                    </p:anim>
                                    <p:anim calcmode="lin" valueType="num">
                                      <p:cBhvr>
                                        <p:cTn id="28" dur="1000" fill="hold"/>
                                        <p:tgtEl>
                                          <p:spTgt spid="12800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2800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128015"/>
                                        </p:tgtEl>
                                        <p:attrNameLst>
                                          <p:attrName>style.visibility</p:attrName>
                                        </p:attrNameLst>
                                      </p:cBhvr>
                                      <p:to>
                                        <p:strVal val="visible"/>
                                      </p:to>
                                    </p:set>
                                    <p:animEffect transition="in" filter="diamond(in)">
                                      <p:cBhvr>
                                        <p:cTn id="34" dur="2000"/>
                                        <p:tgtEl>
                                          <p:spTgt spid="12801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9" presetClass="entr" presetSubtype="0" fill="hold" nodeType="clickEffect">
                                  <p:stCondLst>
                                    <p:cond delay="0"/>
                                  </p:stCondLst>
                                  <p:childTnLst>
                                    <p:set>
                                      <p:cBhvr>
                                        <p:cTn id="38" dur="1" fill="hold">
                                          <p:stCondLst>
                                            <p:cond delay="0"/>
                                          </p:stCondLst>
                                        </p:cTn>
                                        <p:tgtEl>
                                          <p:spTgt spid="128008"/>
                                        </p:tgtEl>
                                        <p:attrNameLst>
                                          <p:attrName>style.visibility</p:attrName>
                                        </p:attrNameLst>
                                      </p:cBhvr>
                                      <p:to>
                                        <p:strVal val="visible"/>
                                      </p:to>
                                    </p:set>
                                    <p:anim calcmode="lin" valueType="num">
                                      <p:cBhvr>
                                        <p:cTn id="39" dur="1000" fill="hold"/>
                                        <p:tgtEl>
                                          <p:spTgt spid="128008"/>
                                        </p:tgtEl>
                                        <p:attrNameLst>
                                          <p:attrName>ppt_x</p:attrName>
                                        </p:attrNameLst>
                                      </p:cBhvr>
                                      <p:tavLst>
                                        <p:tav tm="0">
                                          <p:val>
                                            <p:strVal val="#ppt_x-.2"/>
                                          </p:val>
                                        </p:tav>
                                        <p:tav tm="100000">
                                          <p:val>
                                            <p:strVal val="#ppt_x"/>
                                          </p:val>
                                        </p:tav>
                                      </p:tavLst>
                                    </p:anim>
                                    <p:anim calcmode="lin" valueType="num">
                                      <p:cBhvr>
                                        <p:cTn id="40" dur="1000" fill="hold"/>
                                        <p:tgtEl>
                                          <p:spTgt spid="128008"/>
                                        </p:tgtEl>
                                        <p:attrNameLst>
                                          <p:attrName>ppt_y</p:attrName>
                                        </p:attrNameLst>
                                      </p:cBhvr>
                                      <p:tavLst>
                                        <p:tav tm="0">
                                          <p:val>
                                            <p:strVal val="#ppt_y"/>
                                          </p:val>
                                        </p:tav>
                                        <p:tav tm="100000">
                                          <p:val>
                                            <p:strVal val="#ppt_y"/>
                                          </p:val>
                                        </p:tav>
                                      </p:tavLst>
                                    </p:anim>
                                    <p:animEffect transition="in" filter="wipe(right)" prLst="gradientSize: 0.1">
                                      <p:cBhvr>
                                        <p:cTn id="41" dur="1000"/>
                                        <p:tgtEl>
                                          <p:spTgt spid="12800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9" presetClass="entr" presetSubtype="0" fill="hold" nodeType="clickEffect">
                                  <p:stCondLst>
                                    <p:cond delay="0"/>
                                  </p:stCondLst>
                                  <p:childTnLst>
                                    <p:set>
                                      <p:cBhvr>
                                        <p:cTn id="45" dur="1" fill="hold">
                                          <p:stCondLst>
                                            <p:cond delay="0"/>
                                          </p:stCondLst>
                                        </p:cTn>
                                        <p:tgtEl>
                                          <p:spTgt spid="128009"/>
                                        </p:tgtEl>
                                        <p:attrNameLst>
                                          <p:attrName>style.visibility</p:attrName>
                                        </p:attrNameLst>
                                      </p:cBhvr>
                                      <p:to>
                                        <p:strVal val="visible"/>
                                      </p:to>
                                    </p:set>
                                    <p:anim calcmode="lin" valueType="num">
                                      <p:cBhvr>
                                        <p:cTn id="46" dur="1000" fill="hold"/>
                                        <p:tgtEl>
                                          <p:spTgt spid="128009"/>
                                        </p:tgtEl>
                                        <p:attrNameLst>
                                          <p:attrName>ppt_x</p:attrName>
                                        </p:attrNameLst>
                                      </p:cBhvr>
                                      <p:tavLst>
                                        <p:tav tm="0">
                                          <p:val>
                                            <p:strVal val="#ppt_x-.2"/>
                                          </p:val>
                                        </p:tav>
                                        <p:tav tm="100000">
                                          <p:val>
                                            <p:strVal val="#ppt_x"/>
                                          </p:val>
                                        </p:tav>
                                      </p:tavLst>
                                    </p:anim>
                                    <p:anim calcmode="lin" valueType="num">
                                      <p:cBhvr>
                                        <p:cTn id="47" dur="1000" fill="hold"/>
                                        <p:tgtEl>
                                          <p:spTgt spid="128009"/>
                                        </p:tgtEl>
                                        <p:attrNameLst>
                                          <p:attrName>ppt_y</p:attrName>
                                        </p:attrNameLst>
                                      </p:cBhvr>
                                      <p:tavLst>
                                        <p:tav tm="0">
                                          <p:val>
                                            <p:strVal val="#ppt_y"/>
                                          </p:val>
                                        </p:tav>
                                        <p:tav tm="100000">
                                          <p:val>
                                            <p:strVal val="#ppt_y"/>
                                          </p:val>
                                        </p:tav>
                                      </p:tavLst>
                                    </p:anim>
                                    <p:animEffect transition="in" filter="wipe(right)" prLst="gradientSize: 0.1">
                                      <p:cBhvr>
                                        <p:cTn id="48" dur="1000"/>
                                        <p:tgtEl>
                                          <p:spTgt spid="12800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28010"/>
                                        </p:tgtEl>
                                        <p:attrNameLst>
                                          <p:attrName>style.visibility</p:attrName>
                                        </p:attrNameLst>
                                      </p:cBhvr>
                                      <p:to>
                                        <p:strVal val="visible"/>
                                      </p:to>
                                    </p:set>
                                    <p:animEffect transition="in" filter="dissolve">
                                      <p:cBhvr>
                                        <p:cTn id="53" dur="500"/>
                                        <p:tgtEl>
                                          <p:spTgt spid="128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10" grpId="0"/>
      <p:bldP spid="1280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838200" y="2209800"/>
            <a:ext cx="7331075" cy="1187450"/>
          </a:xfrm>
          <a:prstGeom prst="rect">
            <a:avLst/>
          </a:prstGeom>
          <a:noFill/>
          <a:ln w="9525" algn="ctr">
            <a:noFill/>
            <a:miter lim="800000"/>
            <a:headEnd/>
            <a:tailEnd/>
          </a:ln>
        </p:spPr>
        <p:txBody>
          <a:bodyPr>
            <a:spAutoFit/>
          </a:bodyPr>
          <a:lstStyle/>
          <a:p>
            <a:r>
              <a:rPr lang="en-US" sz="2400" b="0"/>
              <a:t>If every dimension of a figure is multiplied by the same number, the result is a similar figure. The multiplier is called a </a:t>
            </a:r>
            <a:r>
              <a:rPr lang="en-US" sz="2400" u="sng"/>
              <a:t>scale factor</a:t>
            </a:r>
            <a:r>
              <a:rPr lang="en-US" sz="2400" b="0"/>
              <a:t>.</a:t>
            </a:r>
          </a:p>
        </p:txBody>
      </p:sp>
      <p:sp>
        <p:nvSpPr>
          <p:cNvPr id="3" name="TextBox 2"/>
          <p:cNvSpPr txBox="1"/>
          <p:nvPr/>
        </p:nvSpPr>
        <p:spPr>
          <a:xfrm>
            <a:off x="304800" y="152400"/>
            <a:ext cx="609600" cy="369332"/>
          </a:xfrm>
          <a:prstGeom prst="rect">
            <a:avLst/>
          </a:prstGeom>
          <a:noFill/>
        </p:spPr>
        <p:txBody>
          <a:bodyPr wrap="square" rtlCol="0">
            <a:spAutoFit/>
          </a:bodyPr>
          <a:lstStyle/>
          <a:p>
            <a:r>
              <a:rPr lang="en-US" dirty="0" smtClean="0"/>
              <a:t>2.2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rgbClr val="FF0000"/>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4802</TotalTime>
  <Words>658</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Steve</dc:creator>
  <cp:lastModifiedBy>kristie.sweat</cp:lastModifiedBy>
  <cp:revision>174</cp:revision>
  <cp:lastPrinted>2002-10-02T17:02:09Z</cp:lastPrinted>
  <dcterms:created xsi:type="dcterms:W3CDTF">2002-04-04T21:42:53Z</dcterms:created>
  <dcterms:modified xsi:type="dcterms:W3CDTF">2014-08-13T18:54:21Z</dcterms:modified>
</cp:coreProperties>
</file>