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93" r:id="rId3"/>
    <p:sldId id="333" r:id="rId4"/>
    <p:sldId id="310" r:id="rId5"/>
    <p:sldId id="311" r:id="rId6"/>
    <p:sldId id="334" r:id="rId7"/>
    <p:sldId id="322" r:id="rId8"/>
    <p:sldId id="312" r:id="rId9"/>
    <p:sldId id="313" r:id="rId10"/>
    <p:sldId id="314" r:id="rId11"/>
    <p:sldId id="315" r:id="rId12"/>
    <p:sldId id="335" r:id="rId13"/>
    <p:sldId id="316" r:id="rId14"/>
    <p:sldId id="317" r:id="rId15"/>
    <p:sldId id="320" r:id="rId16"/>
    <p:sldId id="324" r:id="rId17"/>
    <p:sldId id="325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3300"/>
    <a:srgbClr val="FF6600"/>
    <a:srgbClr val="CEE1FE"/>
    <a:srgbClr val="4F95FD"/>
    <a:srgbClr val="3333FF"/>
    <a:srgbClr val="00CC00"/>
    <a:srgbClr val="33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59" autoAdjust="0"/>
    <p:restoredTop sz="95314" autoAdjust="0"/>
  </p:normalViewPr>
  <p:slideViewPr>
    <p:cSldViewPr>
      <p:cViewPr>
        <p:scale>
          <a:sx n="75" d="100"/>
          <a:sy n="75" d="100"/>
        </p:scale>
        <p:origin x="-324" y="-72"/>
      </p:cViewPr>
      <p:guideLst>
        <p:guide orient="horz" pos="2160"/>
        <p:guide orient="horz" pos="6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99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cs typeface="Arial" charset="0"/>
              </a:defRPr>
            </a:lvl1pPr>
          </a:lstStyle>
          <a:p>
            <a:pPr>
              <a:defRPr/>
            </a:pPr>
            <a:fld id="{8E034D08-36C6-4C02-8304-9AFAEBB8C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53283010-EB52-47C5-B7BE-C4B1B05A5D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E0E48-ECDF-4EA3-B8EA-6662D799D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1FB4F-1DC8-4254-999C-C2A7B2A35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28592-9B75-498C-AA12-3E781B32F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57D98-1A10-499E-A676-68F13222F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0492C-C760-400B-84A5-B3EC85CFE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D46BE-7410-4844-8F3A-7166CD14A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E3891-D4BD-4F37-BC56-0E1076E5A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25171-A382-4DA2-8D92-9476EC739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7C650-88B5-4806-A82C-3B7ECDF1D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8AAD9-48E2-4C89-915E-9A9C91233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8E151-A7E0-47F5-B4E2-5AD51AA78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6553A950-5FD9-4C31-A875-96776EF4F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15"/>
          <p:cNvGrpSpPr>
            <a:grpSpLocks/>
          </p:cNvGrpSpPr>
          <p:nvPr userDrawn="1"/>
        </p:nvGrpSpPr>
        <p:grpSpPr bwMode="auto">
          <a:xfrm>
            <a:off x="0" y="-4763"/>
            <a:ext cx="9144000" cy="6862763"/>
            <a:chOff x="0" y="-3"/>
            <a:chExt cx="5760" cy="4323"/>
          </a:xfrm>
        </p:grpSpPr>
        <p:grpSp>
          <p:nvGrpSpPr>
            <p:cNvPr id="1032" name="Group 7"/>
            <p:cNvGrpSpPr>
              <a:grpSpLocks/>
            </p:cNvGrpSpPr>
            <p:nvPr userDrawn="1"/>
          </p:nvGrpSpPr>
          <p:grpSpPr bwMode="auto">
            <a:xfrm>
              <a:off x="0" y="-3"/>
              <a:ext cx="5760" cy="4323"/>
              <a:chOff x="0" y="0"/>
              <a:chExt cx="5760" cy="4323"/>
            </a:xfrm>
          </p:grpSpPr>
          <p:pic>
            <p:nvPicPr>
              <p:cNvPr id="1034" name="Picture 8"/>
              <p:cNvPicPr>
                <a:picLocks noChangeAspect="1" noChangeArrowheads="1"/>
              </p:cNvPicPr>
              <p:nvPr/>
            </p:nvPicPr>
            <p:blipFill>
              <a:blip r:embed="rId13" cstate="print"/>
              <a:srcRect/>
              <a:stretch>
                <a:fillRect/>
              </a:stretch>
            </p:blipFill>
            <p:spPr bwMode="auto">
              <a:xfrm>
                <a:off x="0" y="0"/>
                <a:ext cx="576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5" name="Picture 9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0" y="4129"/>
                <a:ext cx="576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36" name="Text Box 10"/>
              <p:cNvSpPr txBox="1">
                <a:spLocks noChangeArrowheads="1"/>
              </p:cNvSpPr>
              <p:nvPr/>
            </p:nvSpPr>
            <p:spPr bwMode="auto">
              <a:xfrm>
                <a:off x="0" y="4131"/>
                <a:ext cx="166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1400">
                    <a:solidFill>
                      <a:schemeClr val="bg1"/>
                    </a:solidFill>
                  </a:rPr>
                  <a:t>Holt McDougal Algebra 1</a:t>
                </a:r>
              </a:p>
            </p:txBody>
          </p:sp>
          <p:sp>
            <p:nvSpPr>
              <p:cNvPr id="1037" name="Text Box 11"/>
              <p:cNvSpPr txBox="1">
                <a:spLocks noChangeArrowheads="1"/>
              </p:cNvSpPr>
              <p:nvPr/>
            </p:nvSpPr>
            <p:spPr bwMode="auto">
              <a:xfrm>
                <a:off x="309" y="71"/>
                <a:ext cx="11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/>
                <a:endParaRPr lang="en-US" sz="2800" b="0">
                  <a:latin typeface="Arial" charset="0"/>
                </a:endParaRPr>
              </a:p>
            </p:txBody>
          </p:sp>
          <p:sp>
            <p:nvSpPr>
              <p:cNvPr id="1038" name="Text Box 12"/>
              <p:cNvSpPr txBox="1">
                <a:spLocks noChangeArrowheads="1"/>
              </p:cNvSpPr>
              <p:nvPr/>
            </p:nvSpPr>
            <p:spPr bwMode="auto">
              <a:xfrm>
                <a:off x="750" y="62"/>
                <a:ext cx="438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r>
                  <a:rPr lang="en-US" sz="3200" b="0">
                    <a:solidFill>
                      <a:schemeClr val="bg1"/>
                    </a:solidFill>
                    <a:latin typeface="Arial Black" pitchFamily="34" charset="0"/>
                  </a:rPr>
                  <a:t>Rates, Ratios, and Proportions</a:t>
                </a:r>
                <a:endParaRPr lang="en-US" sz="2400" b="0"/>
              </a:p>
            </p:txBody>
          </p:sp>
        </p:grpSp>
        <p:pic>
          <p:nvPicPr>
            <p:cNvPr id="1033" name="Picture 14" descr="chater_screen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74" y="4128"/>
              <a:ext cx="31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9"/>
          <p:cNvGrpSpPr>
            <a:grpSpLocks/>
          </p:cNvGrpSpPr>
          <p:nvPr/>
        </p:nvGrpSpPr>
        <p:grpSpPr bwMode="auto">
          <a:xfrm>
            <a:off x="0" y="26988"/>
            <a:ext cx="9144000" cy="6881812"/>
            <a:chOff x="0" y="17"/>
            <a:chExt cx="5760" cy="4335"/>
          </a:xfrm>
        </p:grpSpPr>
        <p:pic>
          <p:nvPicPr>
            <p:cNvPr id="205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7"/>
              <a:ext cx="5760" cy="4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7" name="Text Box 3"/>
            <p:cNvSpPr txBox="1">
              <a:spLocks noChangeArrowheads="1"/>
            </p:cNvSpPr>
            <p:nvPr/>
          </p:nvSpPr>
          <p:spPr bwMode="auto">
            <a:xfrm>
              <a:off x="441" y="219"/>
              <a:ext cx="11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/>
              <a:endParaRPr lang="en-US" sz="800" b="0">
                <a:latin typeface="Arial" charset="0"/>
              </a:endParaRPr>
            </a:p>
          </p:txBody>
        </p:sp>
        <p:sp>
          <p:nvSpPr>
            <p:cNvPr id="2058" name="Text Box 4"/>
            <p:cNvSpPr txBox="1">
              <a:spLocks noChangeArrowheads="1"/>
            </p:cNvSpPr>
            <p:nvPr/>
          </p:nvSpPr>
          <p:spPr bwMode="auto">
            <a:xfrm>
              <a:off x="864" y="96"/>
              <a:ext cx="470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r>
                <a:rPr lang="en-US" sz="3200" b="0">
                  <a:solidFill>
                    <a:schemeClr val="bg1"/>
                  </a:solidFill>
                  <a:latin typeface="Arial Black" pitchFamily="34" charset="0"/>
                </a:rPr>
                <a:t>Rates, Ratios, and Proportions</a:t>
              </a:r>
              <a:endParaRPr lang="en-US" sz="3200" b="0">
                <a:latin typeface="Arial Black" pitchFamily="34" charset="0"/>
              </a:endParaRPr>
            </a:p>
          </p:txBody>
        </p:sp>
        <p:sp>
          <p:nvSpPr>
            <p:cNvPr id="2059" name="Text Box 8"/>
            <p:cNvSpPr txBox="1">
              <a:spLocks noChangeArrowheads="1"/>
            </p:cNvSpPr>
            <p:nvPr/>
          </p:nvSpPr>
          <p:spPr bwMode="auto">
            <a:xfrm>
              <a:off x="0" y="4157"/>
              <a:ext cx="124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bg1"/>
                  </a:solidFill>
                </a:rPr>
                <a:t>Holt Algebra 1</a:t>
              </a:r>
            </a:p>
          </p:txBody>
        </p:sp>
      </p:grpSp>
      <p:sp>
        <p:nvSpPr>
          <p:cNvPr id="19491" name="Text Box 3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3657600" y="3671888"/>
            <a:ext cx="4038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Lesson Quiz</a:t>
            </a:r>
          </a:p>
        </p:txBody>
      </p:sp>
      <p:sp>
        <p:nvSpPr>
          <p:cNvPr id="19493" name="Text Box 3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3074988"/>
            <a:ext cx="4038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Lesson Presentation</a:t>
            </a:r>
          </a:p>
        </p:txBody>
      </p:sp>
      <p:sp>
        <p:nvSpPr>
          <p:cNvPr id="19494" name="Text Box 38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657600" y="2390775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0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Warm Up</a:t>
            </a:r>
          </a:p>
        </p:txBody>
      </p:sp>
      <p:pic>
        <p:nvPicPr>
          <p:cNvPr id="2054" name="Picture 40" descr="splash_first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34150"/>
            <a:ext cx="91440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Text Box 41"/>
          <p:cNvSpPr txBox="1">
            <a:spLocks noChangeArrowheads="1"/>
          </p:cNvSpPr>
          <p:nvPr/>
        </p:nvSpPr>
        <p:spPr bwMode="auto">
          <a:xfrm>
            <a:off x="76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Holt McDougal Algebra 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228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 sz="2400" b="0" dirty="0" smtClean="0">
                <a:solidFill>
                  <a:srgbClr val="006699"/>
                </a:solidFill>
                <a:latin typeface="Arial Black" pitchFamily="34" charset="0"/>
              </a:rPr>
              <a:t>Example 5</a:t>
            </a:r>
            <a:endParaRPr lang="en-US" altLang="en-US" sz="2600" b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69925" y="1708150"/>
            <a:ext cx="76358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Cory earns $52.50 in 7 hours. Find the unit rate. </a:t>
            </a: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990600" y="4343400"/>
            <a:ext cx="36242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dirty="0"/>
              <a:t>The unit rate is </a:t>
            </a:r>
            <a:r>
              <a:rPr lang="en-US" sz="2400" b="0" dirty="0">
                <a:solidFill>
                  <a:srgbClr val="FF0000"/>
                </a:solidFill>
              </a:rPr>
              <a:t>$7.50</a:t>
            </a:r>
            <a:r>
              <a:rPr lang="en-US" sz="2400" b="0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152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2.1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524000" y="2895600"/>
          <a:ext cx="1532965" cy="1371600"/>
        </p:xfrm>
        <a:graphic>
          <a:graphicData uri="http://schemas.openxmlformats.org/presentationml/2006/ole">
            <p:oleObj spid="_x0000_s13321" name="Equation" r:id="rId3" imgW="482400" imgH="4316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00400" y="32766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Just divide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6" grpId="0" build="p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7"/>
          <p:cNvGrpSpPr>
            <a:grpSpLocks/>
          </p:cNvGrpSpPr>
          <p:nvPr/>
        </p:nvGrpSpPr>
        <p:grpSpPr bwMode="auto">
          <a:xfrm>
            <a:off x="685800" y="1981200"/>
            <a:ext cx="7712075" cy="3292475"/>
            <a:chOff x="432" y="1248"/>
            <a:chExt cx="4858" cy="2074"/>
          </a:xfrm>
        </p:grpSpPr>
        <p:sp>
          <p:nvSpPr>
            <p:cNvPr id="14339" name="Text Box 4"/>
            <p:cNvSpPr txBox="1">
              <a:spLocks noChangeArrowheads="1"/>
            </p:cNvSpPr>
            <p:nvPr/>
          </p:nvSpPr>
          <p:spPr bwMode="auto">
            <a:xfrm>
              <a:off x="432" y="1248"/>
              <a:ext cx="4858" cy="20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en-US" sz="2400" u="sng" dirty="0"/>
                <a:t>Dimensional analysis</a:t>
              </a:r>
              <a:r>
                <a:rPr lang="en-US" sz="2400" b="0" dirty="0"/>
                <a:t> is a process that uses rates to convert measurements from one unit to another. A rate such as           in which the two quantities are equal but use different units, is called a </a:t>
              </a:r>
              <a:r>
                <a:rPr lang="en-US" sz="2400" u="sng" dirty="0"/>
                <a:t>conversion factor</a:t>
              </a:r>
              <a:r>
                <a:rPr lang="en-US" sz="2400" b="0" dirty="0"/>
                <a:t>. To convert a rate from one set of units to another, multiply by a conversion factor.</a:t>
              </a:r>
            </a:p>
          </p:txBody>
        </p:sp>
        <p:pic>
          <p:nvPicPr>
            <p:cNvPr id="14340" name="Picture 5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32" y="1824"/>
              <a:ext cx="480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TextBox 4"/>
          <p:cNvSpPr txBox="1"/>
          <p:nvPr/>
        </p:nvSpPr>
        <p:spPr>
          <a:xfrm>
            <a:off x="304800" y="152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Common Conversion Factors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 foot = 12 inches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 yard = 3 feet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 mile = 5,280 feet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 min = 60 sec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 hour = 60 min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 meter = 100 cm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 km = 1000 meters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52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2.1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685800" y="990600"/>
            <a:ext cx="7505700" cy="394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170113" indent="-2170113" algn="ctr">
              <a:lnSpc>
                <a:spcPct val="80000"/>
              </a:lnSpc>
            </a:pPr>
            <a:r>
              <a:rPr lang="en-US" sz="2400" b="0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sz="2400" b="0" dirty="0" smtClean="0">
                <a:solidFill>
                  <a:srgbClr val="006699"/>
                </a:solidFill>
                <a:latin typeface="Arial Black" pitchFamily="34" charset="0"/>
              </a:rPr>
              <a:t>6:</a:t>
            </a:r>
            <a:endParaRPr lang="en-US" sz="2400" b="0" dirty="0">
              <a:solidFill>
                <a:srgbClr val="006699"/>
              </a:solidFill>
              <a:latin typeface="Arial Black" pitchFamily="34" charset="0"/>
            </a:endParaRP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685800" y="1752600"/>
            <a:ext cx="8093075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A fast sprinter can run 100 yards in approximately 10 seconds. Use dimensional analysis to convert 100 yards to miles. Round to the nearest hundredth. 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762000" y="5638800"/>
            <a:ext cx="48720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dirty="0"/>
              <a:t>100 yards is about </a:t>
            </a:r>
            <a:r>
              <a:rPr lang="en-US" sz="2400" b="0" dirty="0">
                <a:solidFill>
                  <a:srgbClr val="FF0000"/>
                </a:solidFill>
              </a:rPr>
              <a:t>0.06 miles</a:t>
            </a:r>
            <a:r>
              <a:rPr lang="en-US" sz="2400" b="0" dirty="0"/>
              <a:t>.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3429000" y="4038600"/>
            <a:ext cx="5273675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4488" indent="-344488"/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Multiply by a conversion factor whose first quantity is yards and whose second quantity is miles.</a:t>
            </a:r>
          </a:p>
        </p:txBody>
      </p:sp>
      <p:graphicFrame>
        <p:nvGraphicFramePr>
          <p:cNvPr id="15366" name="Object 15"/>
          <p:cNvGraphicFramePr>
            <a:graphicFrameLocks noChangeAspect="1"/>
          </p:cNvGraphicFramePr>
          <p:nvPr/>
        </p:nvGraphicFramePr>
        <p:xfrm>
          <a:off x="2984500" y="1511300"/>
          <a:ext cx="177800" cy="304800"/>
        </p:xfrm>
        <a:graphic>
          <a:graphicData uri="http://schemas.openxmlformats.org/presentationml/2006/ole">
            <p:oleObj spid="_x0000_s15366" name="Equation" r:id="rId3" imgW="449179" imgH="770021" progId="">
              <p:embed/>
            </p:oleObj>
          </a:graphicData>
        </a:graphic>
      </p:graphicFrame>
      <p:pic>
        <p:nvPicPr>
          <p:cNvPr id="106512" name="Picture 16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3886200"/>
            <a:ext cx="23622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513" name="Text Box 17"/>
          <p:cNvSpPr txBox="1">
            <a:spLocks noChangeArrowheads="1"/>
          </p:cNvSpPr>
          <p:nvPr/>
        </p:nvSpPr>
        <p:spPr bwMode="auto">
          <a:xfrm>
            <a:off x="990600" y="4800600"/>
            <a:ext cx="1905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/>
              <a:t>≈ 0.06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152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4" grpId="0"/>
      <p:bldP spid="106505" grpId="0"/>
      <p:bldP spid="1065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1066800" y="990600"/>
            <a:ext cx="7048500" cy="394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170113" indent="-2170113" algn="ctr">
              <a:lnSpc>
                <a:spcPct val="80000"/>
              </a:lnSpc>
            </a:pPr>
            <a:r>
              <a:rPr lang="en-US" sz="2400" b="0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sz="2400" b="0" dirty="0" smtClean="0">
                <a:solidFill>
                  <a:srgbClr val="006699"/>
                </a:solidFill>
                <a:latin typeface="Arial Black" pitchFamily="34" charset="0"/>
              </a:rPr>
              <a:t>7:</a:t>
            </a:r>
            <a:endParaRPr lang="en-US" sz="2400" b="0" dirty="0">
              <a:solidFill>
                <a:srgbClr val="006699"/>
              </a:solidFill>
              <a:latin typeface="Arial Black" pitchFamily="34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822325" y="1403350"/>
            <a:ext cx="8093075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A cheetah can run at a rate of 60 miles per hour in short bursts. What is this speed in feet per minute?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1004888" y="2667000"/>
            <a:ext cx="704910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Step </a:t>
            </a:r>
            <a:r>
              <a:rPr lang="en-US" sz="2400" dirty="0" smtClean="0"/>
              <a:t>1--</a:t>
            </a:r>
            <a:r>
              <a:rPr lang="en-US" sz="2400" b="0" dirty="0" smtClean="0"/>
              <a:t>Convert </a:t>
            </a:r>
            <a:r>
              <a:rPr lang="en-US" sz="2400" b="0" dirty="0"/>
              <a:t>the speed to feet per hour.</a:t>
            </a:r>
            <a:endParaRPr lang="en-US" sz="2400" dirty="0"/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990600" y="5486400"/>
            <a:ext cx="513954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dirty="0"/>
              <a:t>The speed is </a:t>
            </a:r>
            <a:r>
              <a:rPr lang="en-US" sz="2400" b="0" dirty="0" smtClean="0">
                <a:solidFill>
                  <a:srgbClr val="FF0000"/>
                </a:solidFill>
              </a:rPr>
              <a:t>5280 feet </a:t>
            </a:r>
            <a:r>
              <a:rPr lang="en-US" sz="2400" b="0" dirty="0">
                <a:solidFill>
                  <a:srgbClr val="FF0000"/>
                </a:solidFill>
              </a:rPr>
              <a:t>per </a:t>
            </a:r>
            <a:r>
              <a:rPr lang="en-US" sz="2400" b="0" dirty="0" smtClean="0">
                <a:solidFill>
                  <a:srgbClr val="FF0000"/>
                </a:solidFill>
              </a:rPr>
              <a:t>min</a:t>
            </a:r>
            <a:r>
              <a:rPr lang="en-US" sz="2400" b="0" dirty="0" smtClean="0"/>
              <a:t>.</a:t>
            </a:r>
            <a:endParaRPr lang="en-US" sz="2400" b="0" dirty="0"/>
          </a:p>
        </p:txBody>
      </p:sp>
      <p:pic>
        <p:nvPicPr>
          <p:cNvPr id="107536" name="Picture 16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648200"/>
            <a:ext cx="28670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42" name="Picture 22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0150" y="3276600"/>
            <a:ext cx="23050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1081088" y="4114800"/>
            <a:ext cx="696286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Step </a:t>
            </a:r>
            <a:r>
              <a:rPr lang="en-US" sz="2400" dirty="0" smtClean="0"/>
              <a:t>2--</a:t>
            </a:r>
            <a:r>
              <a:rPr lang="en-US" sz="2400" b="0" dirty="0" smtClean="0"/>
              <a:t>Convert </a:t>
            </a:r>
            <a:r>
              <a:rPr lang="en-US" sz="2400" b="0" dirty="0"/>
              <a:t>the speed to feet per </a:t>
            </a:r>
            <a:r>
              <a:rPr lang="en-US" sz="2400" b="0" dirty="0" smtClean="0"/>
              <a:t>min.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152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7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6" grpId="0"/>
      <p:bldP spid="107526" grpId="1"/>
      <p:bldP spid="107531" grpId="0"/>
      <p:bldP spid="107531" grpId="1"/>
      <p:bldP spid="14" grpId="0"/>
      <p:bldP spid="14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6"/>
          <p:cNvSpPr txBox="1"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 sz="2400" b="0" dirty="0" smtClean="0">
                <a:solidFill>
                  <a:srgbClr val="006699"/>
                </a:solidFill>
                <a:latin typeface="Arial Black" pitchFamily="34" charset="0"/>
              </a:rPr>
              <a:t>Example 8</a:t>
            </a:r>
            <a:endParaRPr lang="en-US" altLang="en-US" sz="2600" b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152400" y="1371600"/>
            <a:ext cx="8991600" cy="1735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/>
              <a:t>A cyclist travels 56 miles in 4 hours. Use dimensional analysis to convert the cyclist</a:t>
            </a:r>
            <a:r>
              <a:rPr lang="en-US" sz="2400">
                <a:latin typeface="Arial" charset="0"/>
              </a:rPr>
              <a:t>’</a:t>
            </a:r>
            <a:r>
              <a:rPr lang="en-US" sz="2400"/>
              <a:t>s speed to feet per second? Round your answer to the nearest tenth, and show that your answer is reasonable.</a:t>
            </a:r>
          </a:p>
        </p:txBody>
      </p:sp>
      <p:sp>
        <p:nvSpPr>
          <p:cNvPr id="110604" name="Text Box 12"/>
          <p:cNvSpPr txBox="1">
            <a:spLocks noChangeArrowheads="1"/>
          </p:cNvSpPr>
          <p:nvPr/>
        </p:nvSpPr>
        <p:spPr bwMode="auto">
          <a:xfrm>
            <a:off x="990600" y="5867400"/>
            <a:ext cx="64833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dirty="0"/>
              <a:t>The speed is about </a:t>
            </a:r>
            <a:r>
              <a:rPr lang="en-US" sz="2400" b="0" dirty="0">
                <a:solidFill>
                  <a:srgbClr val="FF0000"/>
                </a:solidFill>
              </a:rPr>
              <a:t>20.5 feet per second</a:t>
            </a:r>
            <a:r>
              <a:rPr lang="en-US" sz="2400" b="0" dirty="0"/>
              <a:t>.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81000" y="3200400"/>
            <a:ext cx="8458200" cy="1187450"/>
            <a:chOff x="240" y="2016"/>
            <a:chExt cx="5328" cy="748"/>
          </a:xfrm>
        </p:grpSpPr>
        <p:sp>
          <p:nvSpPr>
            <p:cNvPr id="19463" name="Text Box 5"/>
            <p:cNvSpPr txBox="1">
              <a:spLocks noChangeArrowheads="1"/>
            </p:cNvSpPr>
            <p:nvPr/>
          </p:nvSpPr>
          <p:spPr bwMode="auto">
            <a:xfrm>
              <a:off x="240" y="2016"/>
              <a:ext cx="5328" cy="7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0"/>
                <a:t>Use the conversion factor         to convert miles to feet and use the conversion factor        to convert hours to seconds.</a:t>
              </a:r>
              <a:endParaRPr lang="en-US" sz="2400"/>
            </a:p>
          </p:txBody>
        </p:sp>
        <p:pic>
          <p:nvPicPr>
            <p:cNvPr id="19464" name="Picture 17" descr="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32" y="2016"/>
              <a:ext cx="4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5" name="Picture 19" descr="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48" y="2256"/>
              <a:ext cx="4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0612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572000"/>
            <a:ext cx="4999038" cy="7318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04800" y="152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0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0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304800" y="1752600"/>
            <a:ext cx="8534400" cy="191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/>
              <a:t>A </a:t>
            </a:r>
            <a:r>
              <a:rPr lang="en-US" sz="2400" u="sng"/>
              <a:t>scale</a:t>
            </a:r>
            <a:r>
              <a:rPr lang="en-US" sz="2400" b="0"/>
              <a:t> is a ratio between two sets of measurements, such as 1 in:5 mi. A </a:t>
            </a:r>
            <a:r>
              <a:rPr lang="en-US" sz="2400" u="sng"/>
              <a:t>scale drawing</a:t>
            </a:r>
            <a:r>
              <a:rPr lang="en-US" sz="2400"/>
              <a:t> </a:t>
            </a:r>
            <a:r>
              <a:rPr lang="en-US" sz="2400" b="0"/>
              <a:t>or </a:t>
            </a:r>
            <a:r>
              <a:rPr lang="en-US" sz="2400" u="sng"/>
              <a:t>scale model</a:t>
            </a:r>
            <a:r>
              <a:rPr lang="en-US" sz="2400" b="0"/>
              <a:t> uses a scale to represent an object as smaller or larger than the actual object. A map is an example of a scale drawing.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52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38100" y="990600"/>
            <a:ext cx="9067800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170113" indent="-2170113" algn="ctr">
              <a:lnSpc>
                <a:spcPct val="80000"/>
              </a:lnSpc>
            </a:pPr>
            <a:r>
              <a:rPr lang="en-US" sz="2400" b="0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sz="2400" b="0" dirty="0" smtClean="0">
                <a:solidFill>
                  <a:srgbClr val="006699"/>
                </a:solidFill>
                <a:latin typeface="Arial Black" pitchFamily="34" charset="0"/>
              </a:rPr>
              <a:t>9: </a:t>
            </a:r>
            <a:r>
              <a:rPr lang="en-US" sz="2400" b="0" dirty="0">
                <a:solidFill>
                  <a:srgbClr val="006699"/>
                </a:solidFill>
                <a:latin typeface="Arial Black" pitchFamily="34" charset="0"/>
              </a:rPr>
              <a:t>Scale Drawings and Scale Models</a:t>
            </a:r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441325" y="1633538"/>
            <a:ext cx="81692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A contractor has a blueprint for a house drawn to the scale 1 in: 3 ft.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457200" y="2530475"/>
            <a:ext cx="81692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A wall on the blueprint is 6.5 inches long. How long is the actual wall?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57200" y="3429000"/>
            <a:ext cx="3330575" cy="822325"/>
            <a:chOff x="398" y="2299"/>
            <a:chExt cx="2098" cy="518"/>
          </a:xfrm>
        </p:grpSpPr>
        <p:sp>
          <p:nvSpPr>
            <p:cNvPr id="25613" name="Text Box 7"/>
            <p:cNvSpPr txBox="1">
              <a:spLocks noChangeArrowheads="1"/>
            </p:cNvSpPr>
            <p:nvPr/>
          </p:nvSpPr>
          <p:spPr bwMode="auto">
            <a:xfrm>
              <a:off x="398" y="2299"/>
              <a:ext cx="2098" cy="5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0">
                  <a:solidFill>
                    <a:srgbClr val="FF3300"/>
                  </a:solidFill>
                </a:rPr>
                <a:t>blueprint       1 in.</a:t>
              </a:r>
              <a:r>
                <a:rPr lang="en-US" sz="2400" b="0"/>
                <a:t>   </a:t>
              </a:r>
            </a:p>
            <a:p>
              <a:pPr>
                <a:lnSpc>
                  <a:spcPct val="50000"/>
                </a:lnSpc>
              </a:pPr>
              <a:r>
                <a:rPr lang="en-US" sz="2400" b="0">
                  <a:solidFill>
                    <a:srgbClr val="333399"/>
                  </a:solidFill>
                </a:rPr>
                <a:t>actual           3 ft.</a:t>
              </a:r>
            </a:p>
          </p:txBody>
        </p:sp>
        <p:sp>
          <p:nvSpPr>
            <p:cNvPr id="25614" name="Line 8"/>
            <p:cNvSpPr>
              <a:spLocks noChangeShapeType="1"/>
            </p:cNvSpPr>
            <p:nvPr/>
          </p:nvSpPr>
          <p:spPr bwMode="auto">
            <a:xfrm>
              <a:off x="432" y="2592"/>
              <a:ext cx="91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615" name="Line 9"/>
            <p:cNvSpPr>
              <a:spLocks noChangeShapeType="1"/>
            </p:cNvSpPr>
            <p:nvPr/>
          </p:nvSpPr>
          <p:spPr bwMode="auto">
            <a:xfrm>
              <a:off x="1776" y="2592"/>
              <a:ext cx="4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616" name="Line 10"/>
            <p:cNvSpPr>
              <a:spLocks noChangeShapeType="1"/>
            </p:cNvSpPr>
            <p:nvPr/>
          </p:nvSpPr>
          <p:spPr bwMode="auto">
            <a:xfrm>
              <a:off x="1392" y="2448"/>
              <a:ext cx="38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617" name="Line 11"/>
            <p:cNvSpPr>
              <a:spLocks noChangeShapeType="1"/>
            </p:cNvSpPr>
            <p:nvPr/>
          </p:nvSpPr>
          <p:spPr bwMode="auto">
            <a:xfrm>
              <a:off x="1104" y="2688"/>
              <a:ext cx="672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pic>
        <p:nvPicPr>
          <p:cNvPr id="115725" name="Picture 13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343400"/>
            <a:ext cx="10858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26" name="Text Box 14"/>
          <p:cNvSpPr txBox="1">
            <a:spLocks noChangeArrowheads="1"/>
          </p:cNvSpPr>
          <p:nvPr/>
        </p:nvSpPr>
        <p:spPr bwMode="auto">
          <a:xfrm>
            <a:off x="457200" y="5105400"/>
            <a:ext cx="23272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i="1"/>
              <a:t>x </a:t>
            </a:r>
            <a:r>
              <a:rPr lang="en-US" b="0"/>
              <a:t>• </a:t>
            </a:r>
            <a:r>
              <a:rPr lang="en-US" sz="2400" b="0"/>
              <a:t>1 = 3(6.5)</a:t>
            </a:r>
            <a:endParaRPr lang="en-US" b="0" i="1"/>
          </a:p>
        </p:txBody>
      </p:sp>
      <p:sp>
        <p:nvSpPr>
          <p:cNvPr id="115727" name="Text Box 15"/>
          <p:cNvSpPr txBox="1">
            <a:spLocks noChangeArrowheads="1"/>
          </p:cNvSpPr>
          <p:nvPr/>
        </p:nvSpPr>
        <p:spPr bwMode="auto">
          <a:xfrm>
            <a:off x="457200" y="5562600"/>
            <a:ext cx="15224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i="1"/>
              <a:t>x</a:t>
            </a:r>
            <a:r>
              <a:rPr lang="en-US" sz="2400" b="0"/>
              <a:t> = 19.5</a:t>
            </a:r>
            <a:endParaRPr lang="en-US" sz="2400" b="0" i="1"/>
          </a:p>
        </p:txBody>
      </p:sp>
      <p:sp>
        <p:nvSpPr>
          <p:cNvPr id="115729" name="Text Box 17"/>
          <p:cNvSpPr txBox="1">
            <a:spLocks noChangeArrowheads="1"/>
          </p:cNvSpPr>
          <p:nvPr/>
        </p:nvSpPr>
        <p:spPr bwMode="auto">
          <a:xfrm>
            <a:off x="457200" y="5976938"/>
            <a:ext cx="65214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/>
              <a:t>The actual length of the wall is 19.5 feet.</a:t>
            </a:r>
          </a:p>
        </p:txBody>
      </p:sp>
      <p:sp>
        <p:nvSpPr>
          <p:cNvPr id="115731" name="Text Box 19"/>
          <p:cNvSpPr txBox="1">
            <a:spLocks noChangeArrowheads="1"/>
          </p:cNvSpPr>
          <p:nvPr/>
        </p:nvSpPr>
        <p:spPr bwMode="auto">
          <a:xfrm>
            <a:off x="3946525" y="3538538"/>
            <a:ext cx="46005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i="1">
                <a:solidFill>
                  <a:srgbClr val="3333FF"/>
                </a:solidFill>
              </a:rPr>
              <a:t>Write the scale as a fraction.</a:t>
            </a:r>
          </a:p>
        </p:txBody>
      </p:sp>
      <p:sp>
        <p:nvSpPr>
          <p:cNvPr id="115732" name="Text Box 20"/>
          <p:cNvSpPr txBox="1">
            <a:spLocks noChangeArrowheads="1"/>
          </p:cNvSpPr>
          <p:nvPr/>
        </p:nvSpPr>
        <p:spPr bwMode="auto">
          <a:xfrm>
            <a:off x="3946525" y="4495800"/>
            <a:ext cx="36750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Let x be the actual length.</a:t>
            </a:r>
          </a:p>
        </p:txBody>
      </p:sp>
      <p:sp>
        <p:nvSpPr>
          <p:cNvPr id="115733" name="Text Box 21"/>
          <p:cNvSpPr txBox="1">
            <a:spLocks noChangeArrowheads="1"/>
          </p:cNvSpPr>
          <p:nvPr/>
        </p:nvSpPr>
        <p:spPr bwMode="auto">
          <a:xfrm>
            <a:off x="3946525" y="5181600"/>
            <a:ext cx="47021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Use the cross products to solve.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" y="152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5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5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57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5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5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1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26" grpId="0"/>
      <p:bldP spid="115727" grpId="0"/>
      <p:bldP spid="115729" grpId="0"/>
      <p:bldP spid="115731" grpId="0"/>
      <p:bldP spid="115732" grpId="0"/>
      <p:bldP spid="1157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</p:spPr>
        <p:txBody>
          <a:bodyPr/>
          <a:lstStyle/>
          <a:p>
            <a:pPr marL="1146175" indent="-1146175">
              <a:spcBef>
                <a:spcPct val="20000"/>
              </a:spcBef>
            </a:pPr>
            <a:r>
              <a:rPr lang="en-US" altLang="en-US" sz="2800">
                <a:solidFill>
                  <a:schemeClr val="accent2"/>
                </a:solidFill>
              </a:rPr>
              <a:t>Warm Up</a:t>
            </a:r>
          </a:p>
          <a:p>
            <a:pPr marL="1146175" indent="-1146175">
              <a:spcBef>
                <a:spcPct val="20000"/>
              </a:spcBef>
            </a:pPr>
            <a:r>
              <a:rPr lang="en-US" sz="2400"/>
              <a:t>Solve each equation. Check your answer.</a:t>
            </a:r>
            <a:endParaRPr lang="en-US" altLang="en-US" sz="2400">
              <a:sym typeface="Symbol" pitchFamily="18" charset="2"/>
            </a:endParaRPr>
          </a:p>
          <a:p>
            <a:pPr marL="1146175" indent="-1146175">
              <a:spcBef>
                <a:spcPct val="20000"/>
              </a:spcBef>
            </a:pPr>
            <a:r>
              <a:rPr lang="en-US" altLang="en-US" sz="2400">
                <a:sym typeface="Symbol" pitchFamily="18" charset="2"/>
              </a:rPr>
              <a:t>1. </a:t>
            </a:r>
            <a:r>
              <a:rPr lang="en-US" altLang="en-US" sz="2400" b="0">
                <a:sym typeface="Symbol" pitchFamily="18" charset="2"/>
              </a:rPr>
              <a:t>6</a:t>
            </a:r>
            <a:r>
              <a:rPr lang="en-US" altLang="en-US" sz="2400" b="0" i="1">
                <a:sym typeface="Symbol" pitchFamily="18" charset="2"/>
              </a:rPr>
              <a:t>x</a:t>
            </a:r>
            <a:r>
              <a:rPr lang="en-US" altLang="en-US" sz="2400" b="0">
                <a:sym typeface="Symbol" pitchFamily="18" charset="2"/>
              </a:rPr>
              <a:t> = 36</a:t>
            </a:r>
            <a:endParaRPr lang="en-US" altLang="en-US" sz="2400" b="0" i="1">
              <a:sym typeface="Symbol" pitchFamily="18" charset="2"/>
            </a:endParaRPr>
          </a:p>
          <a:p>
            <a:pPr marL="1146175" indent="-1146175">
              <a:lnSpc>
                <a:spcPct val="55000"/>
              </a:lnSpc>
              <a:spcBef>
                <a:spcPct val="20000"/>
              </a:spcBef>
            </a:pPr>
            <a:endParaRPr lang="en-US" altLang="en-US" sz="2400" b="0" i="1">
              <a:sym typeface="Symbol" pitchFamily="18" charset="2"/>
            </a:endParaRPr>
          </a:p>
          <a:p>
            <a:pPr marL="1146175" indent="-1146175">
              <a:lnSpc>
                <a:spcPct val="50000"/>
              </a:lnSpc>
              <a:spcBef>
                <a:spcPct val="20000"/>
              </a:spcBef>
            </a:pPr>
            <a:r>
              <a:rPr lang="en-US" altLang="en-US" sz="2400">
                <a:sym typeface="Symbol" pitchFamily="18" charset="2"/>
              </a:rPr>
              <a:t>2.</a:t>
            </a:r>
          </a:p>
          <a:p>
            <a:pPr marL="1146175" indent="-1146175">
              <a:lnSpc>
                <a:spcPct val="50000"/>
              </a:lnSpc>
              <a:spcBef>
                <a:spcPct val="20000"/>
              </a:spcBef>
            </a:pPr>
            <a:r>
              <a:rPr lang="en-US" altLang="en-US" sz="2400">
                <a:sym typeface="Symbol" pitchFamily="18" charset="2"/>
              </a:rPr>
              <a:t>  </a:t>
            </a:r>
          </a:p>
          <a:p>
            <a:pPr marL="1146175" indent="-1146175">
              <a:lnSpc>
                <a:spcPct val="75000"/>
              </a:lnSpc>
              <a:spcBef>
                <a:spcPct val="20000"/>
              </a:spcBef>
            </a:pPr>
            <a:r>
              <a:rPr lang="en-US" altLang="en-US" sz="2400">
                <a:sym typeface="Symbol" pitchFamily="18" charset="2"/>
              </a:rPr>
              <a:t>3. </a:t>
            </a:r>
            <a:r>
              <a:rPr lang="en-US" altLang="en-US" sz="2400" b="0">
                <a:sym typeface="Symbol" pitchFamily="18" charset="2"/>
              </a:rPr>
              <a:t>5</a:t>
            </a:r>
            <a:r>
              <a:rPr lang="en-US" altLang="en-US" sz="2400" b="0" i="1">
                <a:sym typeface="Symbol" pitchFamily="18" charset="2"/>
              </a:rPr>
              <a:t>m</a:t>
            </a:r>
            <a:r>
              <a:rPr lang="en-US" altLang="en-US" sz="2400" b="0">
                <a:sym typeface="Symbol" pitchFamily="18" charset="2"/>
              </a:rPr>
              <a:t> = 18</a:t>
            </a:r>
            <a:endParaRPr lang="en-US" altLang="en-US" sz="2400">
              <a:sym typeface="Symbol" pitchFamily="18" charset="2"/>
            </a:endParaRPr>
          </a:p>
          <a:p>
            <a:pPr marL="1146175" indent="-1146175">
              <a:lnSpc>
                <a:spcPct val="150000"/>
              </a:lnSpc>
              <a:spcBef>
                <a:spcPct val="20000"/>
              </a:spcBef>
            </a:pPr>
            <a:r>
              <a:rPr lang="en-US" altLang="en-US" sz="2400">
                <a:sym typeface="Symbol" pitchFamily="18" charset="2"/>
              </a:rPr>
              <a:t>4.</a:t>
            </a:r>
            <a:r>
              <a:rPr lang="en-US" altLang="en-US" sz="2400" b="0">
                <a:sym typeface="Symbol" pitchFamily="18" charset="2"/>
              </a:rPr>
              <a:t> </a:t>
            </a:r>
          </a:p>
          <a:p>
            <a:pPr marL="1146175" indent="-1146175">
              <a:lnSpc>
                <a:spcPct val="150000"/>
              </a:lnSpc>
              <a:spcBef>
                <a:spcPct val="20000"/>
              </a:spcBef>
            </a:pPr>
            <a:r>
              <a:rPr lang="en-US" altLang="en-US" sz="2400">
                <a:sym typeface="Symbol" pitchFamily="18" charset="2"/>
              </a:rPr>
              <a:t>5. </a:t>
            </a:r>
            <a:r>
              <a:rPr lang="en-US" sz="2400" b="0"/>
              <a:t>8</a:t>
            </a:r>
            <a:r>
              <a:rPr lang="en-US" sz="2400" b="0" i="1"/>
              <a:t>y</a:t>
            </a:r>
            <a:r>
              <a:rPr lang="en-US" sz="2400" b="0"/>
              <a:t> =18.4</a:t>
            </a:r>
            <a:endParaRPr lang="en-US" altLang="en-US" sz="2400">
              <a:sym typeface="Symbol" pitchFamily="18" charset="2"/>
            </a:endParaRPr>
          </a:p>
          <a:p>
            <a:pPr marL="1146175" indent="-1146175"/>
            <a:r>
              <a:rPr lang="en-US" sz="2400"/>
              <a:t>Multiply.</a:t>
            </a:r>
          </a:p>
          <a:p>
            <a:pPr marL="1146175" indent="-1146175"/>
            <a:r>
              <a:rPr lang="en-US" altLang="en-US" sz="2400"/>
              <a:t>6.				7.</a:t>
            </a:r>
            <a:r>
              <a:rPr lang="en-US" altLang="en-US" sz="2800" b="0">
                <a:solidFill>
                  <a:srgbClr val="FF0000"/>
                </a:solidFill>
              </a:rPr>
              <a:t>		</a:t>
            </a:r>
          </a:p>
        </p:txBody>
      </p:sp>
      <p:pic>
        <p:nvPicPr>
          <p:cNvPr id="3075" name="Picture 51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" y="2400300"/>
            <a:ext cx="9715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52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3543300"/>
            <a:ext cx="108585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" y="5334000"/>
            <a:ext cx="7620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58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5334000"/>
            <a:ext cx="9144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005" name="Text Box 61"/>
          <p:cNvSpPr txBox="1">
            <a:spLocks noChangeArrowheads="1"/>
          </p:cNvSpPr>
          <p:nvPr/>
        </p:nvSpPr>
        <p:spPr bwMode="auto">
          <a:xfrm>
            <a:off x="2032000" y="1955800"/>
            <a:ext cx="377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rgbClr val="FF3300"/>
                </a:solidFill>
              </a:rPr>
              <a:t>6</a:t>
            </a:r>
          </a:p>
        </p:txBody>
      </p:sp>
      <p:sp>
        <p:nvSpPr>
          <p:cNvPr id="83006" name="Text Box 62"/>
          <p:cNvSpPr txBox="1">
            <a:spLocks noChangeArrowheads="1"/>
          </p:cNvSpPr>
          <p:nvPr/>
        </p:nvSpPr>
        <p:spPr bwMode="auto">
          <a:xfrm>
            <a:off x="2019300" y="2527300"/>
            <a:ext cx="5715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rgbClr val="FF3300"/>
                </a:solidFill>
              </a:rPr>
              <a:t>48</a:t>
            </a:r>
          </a:p>
        </p:txBody>
      </p:sp>
      <p:sp>
        <p:nvSpPr>
          <p:cNvPr id="83007" name="Text Box 63"/>
          <p:cNvSpPr txBox="1">
            <a:spLocks noChangeArrowheads="1"/>
          </p:cNvSpPr>
          <p:nvPr/>
        </p:nvSpPr>
        <p:spPr bwMode="auto">
          <a:xfrm>
            <a:off x="2212975" y="3086100"/>
            <a:ext cx="6826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rgbClr val="FF3300"/>
                </a:solidFill>
              </a:rPr>
              <a:t>3.6</a:t>
            </a:r>
          </a:p>
        </p:txBody>
      </p:sp>
      <p:sp>
        <p:nvSpPr>
          <p:cNvPr id="83008" name="Text Box 64"/>
          <p:cNvSpPr txBox="1">
            <a:spLocks noChangeArrowheads="1"/>
          </p:cNvSpPr>
          <p:nvPr/>
        </p:nvSpPr>
        <p:spPr bwMode="auto">
          <a:xfrm>
            <a:off x="2074863" y="3670300"/>
            <a:ext cx="7651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rgbClr val="FF3300"/>
                </a:solidFill>
              </a:rPr>
              <a:t>–63</a:t>
            </a:r>
          </a:p>
        </p:txBody>
      </p:sp>
      <p:sp>
        <p:nvSpPr>
          <p:cNvPr id="83009" name="Text Box 65"/>
          <p:cNvSpPr txBox="1">
            <a:spLocks noChangeArrowheads="1"/>
          </p:cNvSpPr>
          <p:nvPr/>
        </p:nvSpPr>
        <p:spPr bwMode="auto">
          <a:xfrm>
            <a:off x="2289175" y="4292600"/>
            <a:ext cx="6826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rgbClr val="FF3300"/>
                </a:solidFill>
              </a:rPr>
              <a:t>2.3</a:t>
            </a:r>
          </a:p>
        </p:txBody>
      </p:sp>
      <p:sp>
        <p:nvSpPr>
          <p:cNvPr id="83010" name="Text Box 66"/>
          <p:cNvSpPr txBox="1">
            <a:spLocks noChangeArrowheads="1"/>
          </p:cNvSpPr>
          <p:nvPr/>
        </p:nvSpPr>
        <p:spPr bwMode="auto">
          <a:xfrm>
            <a:off x="1908175" y="5473700"/>
            <a:ext cx="3778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83011" name="Text Box 67"/>
          <p:cNvSpPr txBox="1">
            <a:spLocks noChangeArrowheads="1"/>
          </p:cNvSpPr>
          <p:nvPr/>
        </p:nvSpPr>
        <p:spPr bwMode="auto">
          <a:xfrm>
            <a:off x="5486400" y="5473700"/>
            <a:ext cx="5873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>
                <a:solidFill>
                  <a:srgbClr val="FF3300"/>
                </a:solidFill>
              </a:rPr>
              <a:t>10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800" y="13329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3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3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3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005" grpId="0"/>
      <p:bldP spid="83006" grpId="0"/>
      <p:bldP spid="83007" grpId="0"/>
      <p:bldP spid="83008" grpId="0"/>
      <p:bldP spid="83009" grpId="0"/>
      <p:bldP spid="83010" grpId="0"/>
      <p:bldP spid="830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708025" y="1516063"/>
            <a:ext cx="8283575" cy="1844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0"/>
              <a:t>A </a:t>
            </a:r>
            <a:r>
              <a:rPr lang="en-US" sz="2400" u="sng"/>
              <a:t>ratio</a:t>
            </a:r>
            <a:r>
              <a:rPr lang="en-US" sz="2400" b="0"/>
              <a:t> is a comparison of two quantities by division. The ratio of </a:t>
            </a:r>
            <a:r>
              <a:rPr lang="en-US" sz="2400" b="0" i="1"/>
              <a:t>a</a:t>
            </a:r>
            <a:r>
              <a:rPr lang="en-US" sz="2400" b="0"/>
              <a:t> to </a:t>
            </a:r>
            <a:r>
              <a:rPr lang="en-US" sz="2400" b="0" i="1"/>
              <a:t>b </a:t>
            </a:r>
            <a:r>
              <a:rPr lang="en-US" sz="2400" b="0"/>
              <a:t>can be written </a:t>
            </a:r>
            <a:r>
              <a:rPr lang="en-US" sz="2400" b="0" i="1"/>
              <a:t>a:b</a:t>
            </a:r>
            <a:r>
              <a:rPr lang="en-US" sz="2400" b="0"/>
              <a:t>       or    , where </a:t>
            </a:r>
            <a:r>
              <a:rPr lang="en-US" sz="2400" b="0" i="1"/>
              <a:t>b ≠ </a:t>
            </a:r>
            <a:r>
              <a:rPr lang="en-US" sz="2400" b="0"/>
              <a:t>0. Ratios that name the same comparison are said to be </a:t>
            </a:r>
            <a:r>
              <a:rPr lang="en-US" sz="2400" b="0" i="1"/>
              <a:t>equivalent.</a:t>
            </a:r>
            <a:endParaRPr lang="en-US"/>
          </a:p>
        </p:txBody>
      </p:sp>
      <p:pic>
        <p:nvPicPr>
          <p:cNvPr id="6147" name="Picture 5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5075" y="2368550"/>
            <a:ext cx="2381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711200" y="3649663"/>
            <a:ext cx="8054975" cy="968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0"/>
              <a:t>A statement that two ratios are equivalent, such as            , is called a </a:t>
            </a:r>
            <a:r>
              <a:rPr lang="en-US" sz="2400" u="sng"/>
              <a:t>proportion</a:t>
            </a:r>
            <a:r>
              <a:rPr lang="en-US" sz="2400"/>
              <a:t>.</a:t>
            </a:r>
            <a:endParaRPr lang="en-US"/>
          </a:p>
        </p:txBody>
      </p:sp>
      <p:pic>
        <p:nvPicPr>
          <p:cNvPr id="123912" name="Picture 8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3500" y="4083050"/>
            <a:ext cx="10382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152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0" y="987425"/>
            <a:ext cx="9144000" cy="394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170113" indent="-2170113" algn="ctr">
              <a:lnSpc>
                <a:spcPct val="80000"/>
              </a:lnSpc>
            </a:pPr>
            <a:r>
              <a:rPr lang="en-US" sz="2400" b="0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sz="2400" b="0" dirty="0" smtClean="0">
                <a:solidFill>
                  <a:srgbClr val="006699"/>
                </a:solidFill>
                <a:latin typeface="Arial Black" pitchFamily="34" charset="0"/>
              </a:rPr>
              <a:t>1</a:t>
            </a:r>
            <a:endParaRPr lang="en-US" sz="2400" b="0" dirty="0">
              <a:solidFill>
                <a:srgbClr val="006699"/>
              </a:solidFill>
              <a:latin typeface="Arial Black" pitchFamily="34" charset="0"/>
            </a:endParaRP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457200" y="1447800"/>
            <a:ext cx="8610600" cy="1406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/>
              <a:t>The ratio of the number of bones in a human</a:t>
            </a:r>
            <a:r>
              <a:rPr lang="en-US" sz="2400">
                <a:latin typeface="Arial" charset="0"/>
              </a:rPr>
              <a:t>’</a:t>
            </a:r>
            <a:r>
              <a:rPr lang="en-US" sz="2400"/>
              <a:t>s ears to the number of bones in the skull is 3:11. There are 22 bones in the skull. How many bones are in the ears? </a:t>
            </a:r>
          </a:p>
        </p:txBody>
      </p:sp>
      <p:pic>
        <p:nvPicPr>
          <p:cNvPr id="100361" name="Picture 9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8300" y="5638800"/>
            <a:ext cx="8001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63" name="Text Box 11"/>
          <p:cNvSpPr txBox="1">
            <a:spLocks noChangeArrowheads="1"/>
          </p:cNvSpPr>
          <p:nvPr/>
        </p:nvSpPr>
        <p:spPr bwMode="auto">
          <a:xfrm>
            <a:off x="3641725" y="3003550"/>
            <a:ext cx="55022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9250" indent="-349250"/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Write a ratio comparing bones in ears to bones in skull.</a:t>
            </a:r>
          </a:p>
        </p:txBody>
      </p:sp>
      <p:sp>
        <p:nvSpPr>
          <p:cNvPr id="100364" name="Text Box 12"/>
          <p:cNvSpPr txBox="1">
            <a:spLocks noChangeArrowheads="1"/>
          </p:cNvSpPr>
          <p:nvPr/>
        </p:nvSpPr>
        <p:spPr bwMode="auto">
          <a:xfrm>
            <a:off x="3641725" y="3925888"/>
            <a:ext cx="51054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9250" indent="-349250"/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Write a proportion. Let x be the number of bones in ears.</a:t>
            </a:r>
          </a:p>
        </p:txBody>
      </p:sp>
      <p:sp>
        <p:nvSpPr>
          <p:cNvPr id="100365" name="Text Box 13"/>
          <p:cNvSpPr txBox="1">
            <a:spLocks noChangeArrowheads="1"/>
          </p:cNvSpPr>
          <p:nvPr/>
        </p:nvSpPr>
        <p:spPr bwMode="auto">
          <a:xfrm>
            <a:off x="3641725" y="4876800"/>
            <a:ext cx="52355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9250" indent="-349250"/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Since x is divided by 22, multiply both sides of the equation by 22.</a:t>
            </a:r>
          </a:p>
        </p:txBody>
      </p:sp>
      <p:sp>
        <p:nvSpPr>
          <p:cNvPr id="100366" name="Text Box 14"/>
          <p:cNvSpPr txBox="1">
            <a:spLocks noChangeArrowheads="1"/>
          </p:cNvSpPr>
          <p:nvPr/>
        </p:nvSpPr>
        <p:spPr bwMode="auto">
          <a:xfrm>
            <a:off x="508000" y="5975350"/>
            <a:ext cx="48387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dirty="0"/>
              <a:t>There are </a:t>
            </a:r>
            <a:r>
              <a:rPr lang="en-US" sz="2400" b="0" dirty="0">
                <a:solidFill>
                  <a:srgbClr val="FF0000"/>
                </a:solidFill>
              </a:rPr>
              <a:t>6 bones </a:t>
            </a:r>
            <a:r>
              <a:rPr lang="en-US" sz="2400" b="0" dirty="0"/>
              <a:t>in the ears.</a:t>
            </a:r>
          </a:p>
        </p:txBody>
      </p:sp>
      <p:pic>
        <p:nvPicPr>
          <p:cNvPr id="100368" name="Picture 16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00150" y="3062288"/>
            <a:ext cx="15049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69" name="Picture 17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4800" y="3886200"/>
            <a:ext cx="10763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0370" name="Picture 18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2800" y="4724400"/>
            <a:ext cx="24860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04800" y="152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0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3" grpId="0"/>
      <p:bldP spid="100364" grpId="0"/>
      <p:bldP spid="100365" grpId="0"/>
      <p:bldP spid="1003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669925" y="1555750"/>
            <a:ext cx="8093075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The ratio of games won to games lost for a baseball team is 3:2. The team has won 18 games. How many games did the team lose?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0" y="990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 sz="2400" b="0" dirty="0" smtClean="0">
                <a:solidFill>
                  <a:srgbClr val="006699"/>
                </a:solidFill>
                <a:latin typeface="Arial Black" pitchFamily="34" charset="0"/>
              </a:rPr>
              <a:t>Example 2</a:t>
            </a:r>
            <a:endParaRPr lang="en-US" altLang="en-US" sz="2600" b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01390" name="Text Box 14"/>
          <p:cNvSpPr txBox="1">
            <a:spLocks noChangeArrowheads="1"/>
          </p:cNvSpPr>
          <p:nvPr/>
        </p:nvSpPr>
        <p:spPr bwMode="auto">
          <a:xfrm>
            <a:off x="3505200" y="3048000"/>
            <a:ext cx="55022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9250" indent="-349250"/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Write a ratio comparing games lost to games won.</a:t>
            </a:r>
          </a:p>
        </p:txBody>
      </p:sp>
      <p:sp>
        <p:nvSpPr>
          <p:cNvPr id="101391" name="Text Box 15"/>
          <p:cNvSpPr txBox="1">
            <a:spLocks noChangeArrowheads="1"/>
          </p:cNvSpPr>
          <p:nvPr/>
        </p:nvSpPr>
        <p:spPr bwMode="auto">
          <a:xfrm>
            <a:off x="3505200" y="4038600"/>
            <a:ext cx="51054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9250" indent="-349250"/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Write a proportion. Let x be the number of games lost.</a:t>
            </a:r>
          </a:p>
        </p:txBody>
      </p:sp>
      <p:sp>
        <p:nvSpPr>
          <p:cNvPr id="101392" name="Text Box 16"/>
          <p:cNvSpPr txBox="1">
            <a:spLocks noChangeArrowheads="1"/>
          </p:cNvSpPr>
          <p:nvPr/>
        </p:nvSpPr>
        <p:spPr bwMode="auto">
          <a:xfrm>
            <a:off x="3581400" y="5029200"/>
            <a:ext cx="52355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9250" indent="-349250"/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Since 18 is divided by x, multiply both sides of the equation by x.</a:t>
            </a:r>
          </a:p>
        </p:txBody>
      </p:sp>
      <p:pic>
        <p:nvPicPr>
          <p:cNvPr id="101402" name="Picture 26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048000"/>
            <a:ext cx="12954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403" name="Picture 27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114800"/>
            <a:ext cx="93821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405" name="Picture 29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953000"/>
            <a:ext cx="1804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406" name="Picture 30" descr="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5715000"/>
            <a:ext cx="1095375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04800" y="152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0" grpId="0"/>
      <p:bldP spid="101391" grpId="0"/>
      <p:bldP spid="1013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 dirty="0" smtClean="0">
                <a:solidFill>
                  <a:srgbClr val="333399"/>
                </a:solidFill>
                <a:latin typeface="Arial Black" pitchFamily="34" charset="0"/>
              </a:rPr>
              <a:t>Example 2 Continued</a:t>
            </a:r>
            <a:r>
              <a:rPr lang="en-US" altLang="en-US" sz="2800" dirty="0" smtClean="0">
                <a:solidFill>
                  <a:srgbClr val="FF3300"/>
                </a:solidFill>
                <a:latin typeface="Arial Black" pitchFamily="34" charset="0"/>
              </a:rPr>
              <a:t/>
            </a:r>
            <a:br>
              <a:rPr lang="en-US" altLang="en-US" sz="2800" dirty="0" smtClean="0">
                <a:solidFill>
                  <a:srgbClr val="FF3300"/>
                </a:solidFill>
                <a:latin typeface="Arial Black" pitchFamily="34" charset="0"/>
              </a:rPr>
            </a:br>
            <a:endParaRPr lang="en-US" sz="2800" dirty="0" smtClean="0">
              <a:solidFill>
                <a:srgbClr val="FF3300"/>
              </a:solidFill>
              <a:latin typeface="Arial Black" pitchFamily="34" charset="0"/>
            </a:endParaRPr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609600" y="4724400"/>
            <a:ext cx="40163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dirty="0"/>
              <a:t>The team lost </a:t>
            </a:r>
            <a:r>
              <a:rPr lang="en-US" sz="2400" b="0" dirty="0">
                <a:solidFill>
                  <a:srgbClr val="FF0000"/>
                </a:solidFill>
              </a:rPr>
              <a:t>12 games</a:t>
            </a:r>
            <a:r>
              <a:rPr lang="en-US" sz="2400" b="0" dirty="0"/>
              <a:t>.</a:t>
            </a:r>
          </a:p>
        </p:txBody>
      </p:sp>
      <p:pic>
        <p:nvPicPr>
          <p:cNvPr id="10244" name="Picture 8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828800"/>
            <a:ext cx="14001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45" name="Object 12"/>
          <p:cNvGraphicFramePr>
            <a:graphicFrameLocks noChangeAspect="1"/>
          </p:cNvGraphicFramePr>
          <p:nvPr/>
        </p:nvGraphicFramePr>
        <p:xfrm>
          <a:off x="2616200" y="1511300"/>
          <a:ext cx="914400" cy="304800"/>
        </p:xfrm>
        <a:graphic>
          <a:graphicData uri="http://schemas.openxmlformats.org/presentationml/2006/ole">
            <p:oleObj spid="_x0000_s10245" name="Equation" r:id="rId4" imgW="449179" imgH="770021" progId="">
              <p:embed/>
            </p:oleObj>
          </a:graphicData>
        </a:graphic>
      </p:graphicFrame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429000" y="2743200"/>
            <a:ext cx="5235575" cy="1143000"/>
            <a:chOff x="2160" y="1824"/>
            <a:chExt cx="3298" cy="720"/>
          </a:xfrm>
        </p:grpSpPr>
        <p:sp>
          <p:nvSpPr>
            <p:cNvPr id="10249" name="Text Box 6"/>
            <p:cNvSpPr txBox="1">
              <a:spLocks noChangeArrowheads="1"/>
            </p:cNvSpPr>
            <p:nvPr/>
          </p:nvSpPr>
          <p:spPr bwMode="auto">
            <a:xfrm>
              <a:off x="2160" y="1920"/>
              <a:ext cx="3298" cy="5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9250" indent="-349250"/>
              <a:r>
                <a:rPr lang="en-US" sz="2400" b="0" i="1">
                  <a:solidFill>
                    <a:srgbClr val="3333FF"/>
                  </a:solidFill>
                  <a:latin typeface="Arial" charset="0"/>
                </a:rPr>
                <a:t>Since x is multiplied by    , multiply both sides of the equation by    .</a:t>
              </a:r>
            </a:p>
          </p:txBody>
        </p:sp>
        <p:pic>
          <p:nvPicPr>
            <p:cNvPr id="10250" name="Picture 13" descr="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44" y="2160"/>
              <a:ext cx="1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51" name="Picture 14" descr="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224" y="1824"/>
              <a:ext cx="132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4944" name="Picture 16" descr="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" y="2819400"/>
            <a:ext cx="236696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45" name="Text Box 17"/>
          <p:cNvSpPr txBox="1">
            <a:spLocks noChangeArrowheads="1"/>
          </p:cNvSpPr>
          <p:nvPr/>
        </p:nvSpPr>
        <p:spPr bwMode="auto">
          <a:xfrm>
            <a:off x="1676400" y="3886200"/>
            <a:ext cx="1600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i="1"/>
              <a:t>x</a:t>
            </a:r>
            <a:r>
              <a:rPr lang="en-US" sz="2400" b="0"/>
              <a:t> = 12</a:t>
            </a:r>
            <a:endParaRPr lang="en-US" sz="2400" b="0" i="1"/>
          </a:p>
        </p:txBody>
      </p:sp>
      <p:sp>
        <p:nvSpPr>
          <p:cNvPr id="12" name="TextBox 11"/>
          <p:cNvSpPr txBox="1"/>
          <p:nvPr/>
        </p:nvSpPr>
        <p:spPr>
          <a:xfrm>
            <a:off x="304800" y="152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4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5" grpId="0"/>
      <p:bldP spid="1249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4"/>
          <p:cNvSpPr txBox="1">
            <a:spLocks noChangeArrowheads="1"/>
          </p:cNvSpPr>
          <p:nvPr/>
        </p:nvSpPr>
        <p:spPr bwMode="auto">
          <a:xfrm>
            <a:off x="0" y="987425"/>
            <a:ext cx="9144000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170113" indent="-2170113" algn="ctr">
              <a:lnSpc>
                <a:spcPct val="80000"/>
              </a:lnSpc>
            </a:pPr>
            <a:r>
              <a:rPr lang="en-US" sz="2400" b="0" dirty="0" smtClean="0">
                <a:solidFill>
                  <a:srgbClr val="006699"/>
                </a:solidFill>
                <a:latin typeface="Arial Black" pitchFamily="34" charset="0"/>
              </a:rPr>
              <a:t>Example 3: </a:t>
            </a:r>
            <a:r>
              <a:rPr lang="en-US" sz="2400" b="0" dirty="0">
                <a:solidFill>
                  <a:srgbClr val="006699"/>
                </a:solidFill>
                <a:latin typeface="Arial Black" pitchFamily="34" charset="0"/>
              </a:rPr>
              <a:t>Solving Proportions</a:t>
            </a:r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838200" y="1600200"/>
            <a:ext cx="447357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Solve each proportion.</a:t>
            </a:r>
          </a:p>
        </p:txBody>
      </p:sp>
      <p:pic>
        <p:nvPicPr>
          <p:cNvPr id="22532" name="Picture 7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133600"/>
            <a:ext cx="9239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066800" y="2971800"/>
            <a:ext cx="923925" cy="733425"/>
            <a:chOff x="672" y="1872"/>
            <a:chExt cx="582" cy="462"/>
          </a:xfrm>
        </p:grpSpPr>
        <p:pic>
          <p:nvPicPr>
            <p:cNvPr id="22565" name="Picture 8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2" y="1872"/>
              <a:ext cx="582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66" name="Line 9"/>
            <p:cNvSpPr>
              <a:spLocks noChangeShapeType="1"/>
            </p:cNvSpPr>
            <p:nvPr/>
          </p:nvSpPr>
          <p:spPr bwMode="auto">
            <a:xfrm>
              <a:off x="816" y="2016"/>
              <a:ext cx="192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567" name="Line 10"/>
            <p:cNvSpPr>
              <a:spLocks noChangeShapeType="1"/>
            </p:cNvSpPr>
            <p:nvPr/>
          </p:nvSpPr>
          <p:spPr bwMode="auto">
            <a:xfrm flipV="1">
              <a:off x="816" y="1968"/>
              <a:ext cx="24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406400" y="3767138"/>
            <a:ext cx="2079625" cy="1033462"/>
            <a:chOff x="256" y="2373"/>
            <a:chExt cx="1310" cy="651"/>
          </a:xfrm>
        </p:grpSpPr>
        <p:sp>
          <p:nvSpPr>
            <p:cNvPr id="22563" name="Text Box 11"/>
            <p:cNvSpPr txBox="1">
              <a:spLocks noChangeArrowheads="1"/>
            </p:cNvSpPr>
            <p:nvPr/>
          </p:nvSpPr>
          <p:spPr bwMode="auto">
            <a:xfrm>
              <a:off x="256" y="2373"/>
              <a:ext cx="131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0">
                  <a:solidFill>
                    <a:srgbClr val="FF3300"/>
                  </a:solidFill>
                </a:rPr>
                <a:t>3(</a:t>
              </a:r>
              <a:r>
                <a:rPr lang="en-US" sz="2400" b="0" i="1">
                  <a:solidFill>
                    <a:srgbClr val="FF3300"/>
                  </a:solidFill>
                </a:rPr>
                <a:t>m</a:t>
              </a:r>
              <a:r>
                <a:rPr lang="en-US" sz="2400" b="0">
                  <a:solidFill>
                    <a:srgbClr val="FF3300"/>
                  </a:solidFill>
                </a:rPr>
                <a:t>)</a:t>
              </a:r>
              <a:r>
                <a:rPr lang="en-US" sz="2400" b="0"/>
                <a:t> = </a:t>
              </a:r>
              <a:r>
                <a:rPr lang="en-US" sz="2400" b="0">
                  <a:solidFill>
                    <a:srgbClr val="3333FF"/>
                  </a:solidFill>
                </a:rPr>
                <a:t>5(9)</a:t>
              </a:r>
            </a:p>
          </p:txBody>
        </p:sp>
        <p:sp>
          <p:nvSpPr>
            <p:cNvPr id="22564" name="Text Box 12"/>
            <p:cNvSpPr txBox="1">
              <a:spLocks noChangeArrowheads="1"/>
            </p:cNvSpPr>
            <p:nvPr/>
          </p:nvSpPr>
          <p:spPr bwMode="auto">
            <a:xfrm>
              <a:off x="432" y="2736"/>
              <a:ext cx="96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0"/>
                <a:t>3</a:t>
              </a:r>
              <a:r>
                <a:rPr lang="en-US" sz="2400" b="0" i="1"/>
                <a:t>m</a:t>
              </a:r>
              <a:r>
                <a:rPr lang="en-US" sz="2400" b="0"/>
                <a:t> = 45</a:t>
              </a: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838200" y="4905375"/>
            <a:ext cx="1409700" cy="1190625"/>
            <a:chOff x="528" y="3090"/>
            <a:chExt cx="888" cy="750"/>
          </a:xfrm>
        </p:grpSpPr>
        <p:pic>
          <p:nvPicPr>
            <p:cNvPr id="22561" name="Picture 13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8" y="3090"/>
              <a:ext cx="798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62" name="Text Box 14"/>
            <p:cNvSpPr txBox="1">
              <a:spLocks noChangeArrowheads="1"/>
            </p:cNvSpPr>
            <p:nvPr/>
          </p:nvSpPr>
          <p:spPr bwMode="auto">
            <a:xfrm>
              <a:off x="576" y="3552"/>
              <a:ext cx="84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0" i="1"/>
                <a:t>m</a:t>
              </a:r>
              <a:r>
                <a:rPr lang="en-US" sz="2400" b="0"/>
                <a:t> = 15</a:t>
              </a:r>
              <a:endParaRPr lang="en-US" sz="2400" b="0" i="1"/>
            </a:p>
          </p:txBody>
        </p:sp>
      </p:grpSp>
      <p:sp>
        <p:nvSpPr>
          <p:cNvPr id="112656" name="Text Box 16"/>
          <p:cNvSpPr txBox="1">
            <a:spLocks noChangeArrowheads="1"/>
          </p:cNvSpPr>
          <p:nvPr/>
        </p:nvSpPr>
        <p:spPr bwMode="auto">
          <a:xfrm>
            <a:off x="2460625" y="2911475"/>
            <a:ext cx="16764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/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Use cross products. </a:t>
            </a:r>
          </a:p>
        </p:txBody>
      </p:sp>
      <p:sp>
        <p:nvSpPr>
          <p:cNvPr id="112657" name="Text Box 17"/>
          <p:cNvSpPr txBox="1">
            <a:spLocks noChangeArrowheads="1"/>
          </p:cNvSpPr>
          <p:nvPr/>
        </p:nvSpPr>
        <p:spPr bwMode="auto">
          <a:xfrm>
            <a:off x="2460625" y="4876800"/>
            <a:ext cx="19589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/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Divide both sides by 3.</a:t>
            </a:r>
          </a:p>
        </p:txBody>
      </p:sp>
      <p:sp>
        <p:nvSpPr>
          <p:cNvPr id="22538" name="Line 18"/>
          <p:cNvSpPr>
            <a:spLocks noChangeShapeType="1"/>
          </p:cNvSpPr>
          <p:nvPr/>
        </p:nvSpPr>
        <p:spPr bwMode="auto">
          <a:xfrm>
            <a:off x="4267200" y="2133600"/>
            <a:ext cx="0" cy="403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661" name="Text Box 21"/>
          <p:cNvSpPr txBox="1">
            <a:spLocks noChangeArrowheads="1"/>
          </p:cNvSpPr>
          <p:nvPr/>
        </p:nvSpPr>
        <p:spPr bwMode="auto">
          <a:xfrm>
            <a:off x="7239000" y="2759075"/>
            <a:ext cx="16764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/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Use cross products. </a:t>
            </a:r>
          </a:p>
        </p:txBody>
      </p:sp>
      <p:pic>
        <p:nvPicPr>
          <p:cNvPr id="22540" name="Picture 22" descr="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19650" y="2133600"/>
            <a:ext cx="13525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4765675" y="3656013"/>
            <a:ext cx="2565400" cy="914400"/>
            <a:chOff x="3002" y="2303"/>
            <a:chExt cx="1616" cy="576"/>
          </a:xfrm>
        </p:grpSpPr>
        <p:sp>
          <p:nvSpPr>
            <p:cNvPr id="22559" name="Text Box 20"/>
            <p:cNvSpPr txBox="1">
              <a:spLocks noChangeArrowheads="1"/>
            </p:cNvSpPr>
            <p:nvPr/>
          </p:nvSpPr>
          <p:spPr bwMode="auto">
            <a:xfrm>
              <a:off x="3002" y="2303"/>
              <a:ext cx="161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0">
                  <a:solidFill>
                    <a:srgbClr val="FF3300"/>
                  </a:solidFill>
                </a:rPr>
                <a:t>6(7)</a:t>
              </a:r>
              <a:r>
                <a:rPr lang="en-US" sz="2400" b="0"/>
                <a:t> = </a:t>
              </a:r>
              <a:r>
                <a:rPr lang="en-US" sz="2400" b="0">
                  <a:solidFill>
                    <a:srgbClr val="3333FF"/>
                  </a:solidFill>
                </a:rPr>
                <a:t>2(</a:t>
              </a:r>
              <a:r>
                <a:rPr lang="en-US" sz="2400" b="0" i="1">
                  <a:solidFill>
                    <a:srgbClr val="3333FF"/>
                  </a:solidFill>
                </a:rPr>
                <a:t>y</a:t>
              </a:r>
              <a:r>
                <a:rPr lang="en-US" sz="2400" b="0">
                  <a:solidFill>
                    <a:srgbClr val="3333FF"/>
                  </a:solidFill>
                </a:rPr>
                <a:t> – 3)</a:t>
              </a:r>
            </a:p>
          </p:txBody>
        </p:sp>
        <p:sp>
          <p:nvSpPr>
            <p:cNvPr id="22560" name="Text Box 24"/>
            <p:cNvSpPr txBox="1">
              <a:spLocks noChangeArrowheads="1"/>
            </p:cNvSpPr>
            <p:nvPr/>
          </p:nvSpPr>
          <p:spPr bwMode="auto">
            <a:xfrm>
              <a:off x="3182" y="2591"/>
              <a:ext cx="126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0"/>
                <a:t>42 = 2</a:t>
              </a:r>
              <a:r>
                <a:rPr lang="en-US" sz="2400" b="0" i="1"/>
                <a:t>y</a:t>
              </a:r>
              <a:r>
                <a:rPr lang="en-US" sz="2400" b="0"/>
                <a:t> – 6</a:t>
              </a:r>
            </a:p>
          </p:txBody>
        </p:sp>
      </p:grpSp>
      <p:sp>
        <p:nvSpPr>
          <p:cNvPr id="22542" name="Line 26"/>
          <p:cNvSpPr>
            <a:spLocks noChangeShapeType="1"/>
          </p:cNvSpPr>
          <p:nvPr/>
        </p:nvSpPr>
        <p:spPr bwMode="auto">
          <a:xfrm>
            <a:off x="4648200" y="4800600"/>
            <a:ext cx="4572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6" name="Group 48"/>
          <p:cNvGrpSpPr>
            <a:grpSpLocks/>
          </p:cNvGrpSpPr>
          <p:nvPr/>
        </p:nvGrpSpPr>
        <p:grpSpPr bwMode="auto">
          <a:xfrm>
            <a:off x="5045075" y="4419600"/>
            <a:ext cx="2041525" cy="787400"/>
            <a:chOff x="3178" y="2784"/>
            <a:chExt cx="1286" cy="496"/>
          </a:xfrm>
        </p:grpSpPr>
        <p:sp>
          <p:nvSpPr>
            <p:cNvPr id="22555" name="Text Box 25"/>
            <p:cNvSpPr txBox="1">
              <a:spLocks noChangeArrowheads="1"/>
            </p:cNvSpPr>
            <p:nvPr/>
          </p:nvSpPr>
          <p:spPr bwMode="auto">
            <a:xfrm>
              <a:off x="3178" y="2784"/>
              <a:ext cx="128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0">
                  <a:solidFill>
                    <a:srgbClr val="FF3300"/>
                  </a:solidFill>
                </a:rPr>
                <a:t>+6         +6</a:t>
              </a:r>
            </a:p>
          </p:txBody>
        </p:sp>
        <p:sp>
          <p:nvSpPr>
            <p:cNvPr id="22556" name="Line 27"/>
            <p:cNvSpPr>
              <a:spLocks noChangeShapeType="1"/>
            </p:cNvSpPr>
            <p:nvPr/>
          </p:nvSpPr>
          <p:spPr bwMode="auto">
            <a:xfrm>
              <a:off x="3232" y="3024"/>
              <a:ext cx="288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557" name="Line 28"/>
            <p:cNvSpPr>
              <a:spLocks noChangeShapeType="1"/>
            </p:cNvSpPr>
            <p:nvPr/>
          </p:nvSpPr>
          <p:spPr bwMode="auto">
            <a:xfrm>
              <a:off x="4128" y="3024"/>
              <a:ext cx="288" cy="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558" name="Text Box 29"/>
            <p:cNvSpPr txBox="1">
              <a:spLocks noChangeArrowheads="1"/>
            </p:cNvSpPr>
            <p:nvPr/>
          </p:nvSpPr>
          <p:spPr bwMode="auto">
            <a:xfrm>
              <a:off x="3192" y="2992"/>
              <a:ext cx="88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0"/>
                <a:t>48 = 2</a:t>
              </a:r>
              <a:r>
                <a:rPr lang="en-US" sz="2400" b="0" i="1"/>
                <a:t>y</a:t>
              </a:r>
              <a:endParaRPr lang="en-US" sz="2400" b="0"/>
            </a:p>
          </p:txBody>
        </p: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5083175" y="5219700"/>
            <a:ext cx="1317625" cy="1138238"/>
            <a:chOff x="3202" y="3288"/>
            <a:chExt cx="830" cy="717"/>
          </a:xfrm>
        </p:grpSpPr>
        <p:pic>
          <p:nvPicPr>
            <p:cNvPr id="22553" name="Picture 30" descr="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282" y="3288"/>
              <a:ext cx="750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54" name="Text Box 31"/>
            <p:cNvSpPr txBox="1">
              <a:spLocks noChangeArrowheads="1"/>
            </p:cNvSpPr>
            <p:nvPr/>
          </p:nvSpPr>
          <p:spPr bwMode="auto">
            <a:xfrm>
              <a:off x="3202" y="3717"/>
              <a:ext cx="7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0"/>
                <a:t>24 = </a:t>
              </a:r>
              <a:r>
                <a:rPr lang="en-US" sz="2400" b="0" i="1"/>
                <a:t>y</a:t>
              </a:r>
              <a:endParaRPr lang="en-US" sz="2400" b="0"/>
            </a:p>
          </p:txBody>
        </p:sp>
      </p:grpSp>
      <p:sp>
        <p:nvSpPr>
          <p:cNvPr id="22545" name="Text Box 32"/>
          <p:cNvSpPr txBox="1">
            <a:spLocks noChangeArrowheads="1"/>
          </p:cNvSpPr>
          <p:nvPr/>
        </p:nvSpPr>
        <p:spPr bwMode="auto">
          <a:xfrm>
            <a:off x="152400" y="2133600"/>
            <a:ext cx="530225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A.</a:t>
            </a:r>
          </a:p>
        </p:txBody>
      </p:sp>
      <p:sp>
        <p:nvSpPr>
          <p:cNvPr id="22546" name="Text Box 34"/>
          <p:cNvSpPr txBox="1">
            <a:spLocks noChangeArrowheads="1"/>
          </p:cNvSpPr>
          <p:nvPr/>
        </p:nvSpPr>
        <p:spPr bwMode="auto">
          <a:xfrm>
            <a:off x="4275138" y="2133600"/>
            <a:ext cx="52546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B.</a:t>
            </a:r>
          </a:p>
        </p:txBody>
      </p:sp>
      <p:sp>
        <p:nvSpPr>
          <p:cNvPr id="112675" name="Text Box 35"/>
          <p:cNvSpPr txBox="1">
            <a:spLocks noChangeArrowheads="1"/>
          </p:cNvSpPr>
          <p:nvPr/>
        </p:nvSpPr>
        <p:spPr bwMode="auto">
          <a:xfrm>
            <a:off x="7239000" y="4343400"/>
            <a:ext cx="20574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/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Add 6 to               both sides.</a:t>
            </a:r>
          </a:p>
        </p:txBody>
      </p:sp>
      <p:sp>
        <p:nvSpPr>
          <p:cNvPr id="112676" name="Text Box 36"/>
          <p:cNvSpPr txBox="1">
            <a:spLocks noChangeArrowheads="1"/>
          </p:cNvSpPr>
          <p:nvPr/>
        </p:nvSpPr>
        <p:spPr bwMode="auto">
          <a:xfrm>
            <a:off x="7162800" y="5221288"/>
            <a:ext cx="20574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4625" indent="-174625"/>
            <a:r>
              <a:rPr lang="en-US" sz="2400" b="0" i="1">
                <a:solidFill>
                  <a:srgbClr val="3333FF"/>
                </a:solidFill>
                <a:latin typeface="Arial" charset="0"/>
              </a:rPr>
              <a:t>Divide both     sides by 2. </a:t>
            </a:r>
          </a:p>
        </p:txBody>
      </p: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4800600" y="2895600"/>
            <a:ext cx="1352550" cy="781050"/>
            <a:chOff x="3024" y="1824"/>
            <a:chExt cx="852" cy="492"/>
          </a:xfrm>
        </p:grpSpPr>
        <p:pic>
          <p:nvPicPr>
            <p:cNvPr id="22550" name="Picture 23" descr="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024" y="1824"/>
              <a:ext cx="852" cy="4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51" name="Line 37"/>
            <p:cNvSpPr>
              <a:spLocks noChangeShapeType="1"/>
            </p:cNvSpPr>
            <p:nvPr/>
          </p:nvSpPr>
          <p:spPr bwMode="auto">
            <a:xfrm flipV="1">
              <a:off x="3504" y="1968"/>
              <a:ext cx="24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2552" name="Line 38"/>
            <p:cNvSpPr>
              <a:spLocks noChangeShapeType="1"/>
            </p:cNvSpPr>
            <p:nvPr/>
          </p:nvSpPr>
          <p:spPr bwMode="auto">
            <a:xfrm>
              <a:off x="3360" y="1920"/>
              <a:ext cx="384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04800" y="152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12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1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6" grpId="0"/>
      <p:bldP spid="112657" grpId="0"/>
      <p:bldP spid="112661" grpId="0"/>
      <p:bldP spid="112675" grpId="0"/>
      <p:bldP spid="1126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15"/>
          <p:cNvGrpSpPr>
            <a:grpSpLocks/>
          </p:cNvGrpSpPr>
          <p:nvPr/>
        </p:nvGrpSpPr>
        <p:grpSpPr bwMode="auto">
          <a:xfrm>
            <a:off x="685800" y="1905000"/>
            <a:ext cx="8016875" cy="2743200"/>
            <a:chOff x="528" y="1200"/>
            <a:chExt cx="5050" cy="1728"/>
          </a:xfrm>
        </p:grpSpPr>
        <p:sp>
          <p:nvSpPr>
            <p:cNvPr id="11267" name="Text Box 4"/>
            <p:cNvSpPr txBox="1">
              <a:spLocks noChangeArrowheads="1"/>
            </p:cNvSpPr>
            <p:nvPr/>
          </p:nvSpPr>
          <p:spPr bwMode="auto">
            <a:xfrm>
              <a:off x="528" y="1200"/>
              <a:ext cx="5050" cy="172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45000"/>
                </a:lnSpc>
              </a:pPr>
              <a:r>
                <a:rPr lang="en-US" sz="2400" b="0"/>
                <a:t>A </a:t>
              </a:r>
              <a:r>
                <a:rPr lang="en-US" sz="2400" u="sng"/>
                <a:t>rate</a:t>
              </a:r>
              <a:r>
                <a:rPr lang="en-US" sz="2400" b="0"/>
                <a:t> is a ratio of two quantities with different units, such as          Rates are usually written as </a:t>
              </a:r>
              <a:r>
                <a:rPr lang="en-US" sz="2400" b="0" i="1"/>
                <a:t>unit rates.</a:t>
              </a:r>
              <a:r>
                <a:rPr lang="en-US" sz="2400" b="0"/>
                <a:t> A </a:t>
              </a:r>
              <a:r>
                <a:rPr lang="en-US" sz="2400" u="sng"/>
                <a:t>unit rate</a:t>
              </a:r>
              <a:r>
                <a:rPr lang="en-US" sz="2400" b="0"/>
                <a:t> is a rate with a second quantity of 1 unit, such as          or 17 mi/gal. You can convert any rate to a unit rate.</a:t>
              </a:r>
            </a:p>
          </p:txBody>
        </p:sp>
        <p:pic>
          <p:nvPicPr>
            <p:cNvPr id="11268" name="Picture 11" descr="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75" y="2232"/>
              <a:ext cx="588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69" name="Picture 13" descr="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976" y="1560"/>
              <a:ext cx="588" cy="4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304800" y="152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485900" y="990600"/>
            <a:ext cx="6172200" cy="394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170113" indent="-2170113" algn="ctr">
              <a:lnSpc>
                <a:spcPct val="80000"/>
              </a:lnSpc>
            </a:pPr>
            <a:r>
              <a:rPr lang="en-US" sz="2400" b="0" dirty="0">
                <a:solidFill>
                  <a:srgbClr val="006699"/>
                </a:solidFill>
                <a:latin typeface="Arial Black" pitchFamily="34" charset="0"/>
              </a:rPr>
              <a:t>Example </a:t>
            </a:r>
            <a:r>
              <a:rPr lang="en-US" sz="2400" b="0" dirty="0" smtClean="0">
                <a:solidFill>
                  <a:srgbClr val="006699"/>
                </a:solidFill>
                <a:latin typeface="Arial Black" pitchFamily="34" charset="0"/>
              </a:rPr>
              <a:t>4:</a:t>
            </a:r>
            <a:endParaRPr lang="en-US" sz="2400" b="0" dirty="0">
              <a:solidFill>
                <a:srgbClr val="006699"/>
              </a:solidFill>
              <a:latin typeface="Arial Black" pitchFamily="34" charset="0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762000" y="1447800"/>
            <a:ext cx="8169275" cy="1552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Raulf Laue of Germany flipped a pancake 416 times in 120 seconds to set the world record. Find the unit rate. Round your answer to the nearest hundredth.</a:t>
            </a:r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800100" y="4953000"/>
            <a:ext cx="55499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dirty="0"/>
              <a:t>The unit rate is about </a:t>
            </a:r>
            <a:r>
              <a:rPr lang="en-US" sz="2400" b="0" dirty="0">
                <a:solidFill>
                  <a:srgbClr val="FF0000"/>
                </a:solidFill>
              </a:rPr>
              <a:t>3.47 flips/s</a:t>
            </a:r>
            <a:r>
              <a:rPr lang="en-US" sz="2400" b="0" dirty="0"/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1524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2.1</a:t>
            </a:r>
            <a:endParaRPr lang="en-US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828800" y="3276600"/>
          <a:ext cx="1774265" cy="1206500"/>
        </p:xfrm>
        <a:graphic>
          <a:graphicData uri="http://schemas.openxmlformats.org/presentationml/2006/ole">
            <p:oleObj spid="_x0000_s12297" name="Equation" r:id="rId3" imgW="634680" imgH="43164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733800" y="36576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Just divide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2" grpId="0" build="p"/>
      <p:bldP spid="12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5007</TotalTime>
  <Words>934</Words>
  <Application>Microsoft Office PowerPoint</Application>
  <PresentationFormat>On-screen Show (4:3)</PresentationFormat>
  <Paragraphs>119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Example 2 Continued </vt:lpstr>
      <vt:lpstr>Slide 7</vt:lpstr>
      <vt:lpstr>Slide 8</vt:lpstr>
      <vt:lpstr>Slide 9</vt:lpstr>
      <vt:lpstr>Slide 10</vt:lpstr>
      <vt:lpstr>Slide 11</vt:lpstr>
      <vt:lpstr>Common Conversion Factors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Kristie Sweat</dc:creator>
  <cp:lastModifiedBy>kristie.sweat</cp:lastModifiedBy>
  <cp:revision>192</cp:revision>
  <cp:lastPrinted>2002-10-02T17:02:09Z</cp:lastPrinted>
  <dcterms:created xsi:type="dcterms:W3CDTF">2002-04-04T21:42:53Z</dcterms:created>
  <dcterms:modified xsi:type="dcterms:W3CDTF">2014-08-13T13:35:07Z</dcterms:modified>
</cp:coreProperties>
</file>