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5" r:id="rId2"/>
    <p:sldId id="336" r:id="rId3"/>
    <p:sldId id="270" r:id="rId4"/>
    <p:sldId id="301" r:id="rId5"/>
    <p:sldId id="303" r:id="rId6"/>
    <p:sldId id="314" r:id="rId7"/>
    <p:sldId id="318" r:id="rId8"/>
    <p:sldId id="321" r:id="rId9"/>
    <p:sldId id="327" r:id="rId10"/>
    <p:sldId id="328" r:id="rId11"/>
    <p:sldId id="334" r:id="rId12"/>
  </p:sldIdLst>
  <p:sldSz cx="9144000" cy="6858000" type="screen4x3"/>
  <p:notesSz cx="7099300" cy="9398000"/>
  <p:defaultTextStyle>
    <a:defPPr>
      <a:defRPr lang="en-US"/>
    </a:defPPr>
    <a:lvl1pPr algn="l" rtl="0" eaLnBrk="0" fontAlgn="base" hangingPunct="0">
      <a:spcBef>
        <a:spcPct val="50000"/>
      </a:spcBef>
      <a:spcAft>
        <a:spcPct val="0"/>
      </a:spcAft>
      <a:defRPr sz="3200" b="1" kern="1200">
        <a:solidFill>
          <a:schemeClr val="tx1"/>
        </a:solidFill>
        <a:latin typeface="Verdana" pitchFamily="34" charset="0"/>
        <a:ea typeface="+mn-ea"/>
        <a:cs typeface="+mn-cs"/>
      </a:defRPr>
    </a:lvl1pPr>
    <a:lvl2pPr marL="457200" algn="l" rtl="0" eaLnBrk="0" fontAlgn="base" hangingPunct="0">
      <a:spcBef>
        <a:spcPct val="50000"/>
      </a:spcBef>
      <a:spcAft>
        <a:spcPct val="0"/>
      </a:spcAft>
      <a:defRPr sz="3200" b="1" kern="1200">
        <a:solidFill>
          <a:schemeClr val="tx1"/>
        </a:solidFill>
        <a:latin typeface="Verdana" pitchFamily="34" charset="0"/>
        <a:ea typeface="+mn-ea"/>
        <a:cs typeface="+mn-cs"/>
      </a:defRPr>
    </a:lvl2pPr>
    <a:lvl3pPr marL="914400" algn="l" rtl="0" eaLnBrk="0" fontAlgn="base" hangingPunct="0">
      <a:spcBef>
        <a:spcPct val="50000"/>
      </a:spcBef>
      <a:spcAft>
        <a:spcPct val="0"/>
      </a:spcAft>
      <a:defRPr sz="3200" b="1" kern="1200">
        <a:solidFill>
          <a:schemeClr val="tx1"/>
        </a:solidFill>
        <a:latin typeface="Verdana" pitchFamily="34" charset="0"/>
        <a:ea typeface="+mn-ea"/>
        <a:cs typeface="+mn-cs"/>
      </a:defRPr>
    </a:lvl3pPr>
    <a:lvl4pPr marL="1371600" algn="l" rtl="0" eaLnBrk="0" fontAlgn="base" hangingPunct="0">
      <a:spcBef>
        <a:spcPct val="50000"/>
      </a:spcBef>
      <a:spcAft>
        <a:spcPct val="0"/>
      </a:spcAft>
      <a:defRPr sz="3200" b="1" kern="1200">
        <a:solidFill>
          <a:schemeClr val="tx1"/>
        </a:solidFill>
        <a:latin typeface="Verdana" pitchFamily="34" charset="0"/>
        <a:ea typeface="+mn-ea"/>
        <a:cs typeface="+mn-cs"/>
      </a:defRPr>
    </a:lvl4pPr>
    <a:lvl5pPr marL="1828800" algn="l" rtl="0" eaLnBrk="0" fontAlgn="base" hangingPunct="0">
      <a:spcBef>
        <a:spcPct val="50000"/>
      </a:spcBef>
      <a:spcAft>
        <a:spcPct val="0"/>
      </a:spcAft>
      <a:defRPr sz="3200" b="1" kern="1200">
        <a:solidFill>
          <a:schemeClr val="tx1"/>
        </a:solidFill>
        <a:latin typeface="Verdana" pitchFamily="34" charset="0"/>
        <a:ea typeface="+mn-ea"/>
        <a:cs typeface="+mn-cs"/>
      </a:defRPr>
    </a:lvl5pPr>
    <a:lvl6pPr marL="2286000" algn="l" defTabSz="914400" rtl="0" eaLnBrk="1" latinLnBrk="0" hangingPunct="1">
      <a:defRPr sz="3200" b="1" kern="1200">
        <a:solidFill>
          <a:schemeClr val="tx1"/>
        </a:solidFill>
        <a:latin typeface="Verdana" pitchFamily="34" charset="0"/>
        <a:ea typeface="+mn-ea"/>
        <a:cs typeface="+mn-cs"/>
      </a:defRPr>
    </a:lvl6pPr>
    <a:lvl7pPr marL="2743200" algn="l" defTabSz="914400" rtl="0" eaLnBrk="1" latinLnBrk="0" hangingPunct="1">
      <a:defRPr sz="3200" b="1" kern="1200">
        <a:solidFill>
          <a:schemeClr val="tx1"/>
        </a:solidFill>
        <a:latin typeface="Verdana" pitchFamily="34" charset="0"/>
        <a:ea typeface="+mn-ea"/>
        <a:cs typeface="+mn-cs"/>
      </a:defRPr>
    </a:lvl7pPr>
    <a:lvl8pPr marL="3200400" algn="l" defTabSz="914400" rtl="0" eaLnBrk="1" latinLnBrk="0" hangingPunct="1">
      <a:defRPr sz="3200" b="1" kern="1200">
        <a:solidFill>
          <a:schemeClr val="tx1"/>
        </a:solidFill>
        <a:latin typeface="Verdana" pitchFamily="34" charset="0"/>
        <a:ea typeface="+mn-ea"/>
        <a:cs typeface="+mn-cs"/>
      </a:defRPr>
    </a:lvl8pPr>
    <a:lvl9pPr marL="3657600" algn="l" defTabSz="914400" rtl="0" eaLnBrk="1" latinLnBrk="0" hangingPunct="1">
      <a:defRPr sz="3200"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00080"/>
    <a:srgbClr val="FF0000"/>
    <a:srgbClr val="CC0000"/>
    <a:srgbClr val="000099"/>
    <a:srgbClr val="009900"/>
    <a:srgbClr val="99FF66"/>
    <a:srgbClr val="CCECFF"/>
    <a:srgbClr val="66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059" autoAdjust="0"/>
    <p:restoredTop sz="95018" autoAdjust="0"/>
  </p:normalViewPr>
  <p:slideViewPr>
    <p:cSldViewPr>
      <p:cViewPr>
        <p:scale>
          <a:sx n="75" d="100"/>
          <a:sy n="75" d="100"/>
        </p:scale>
        <p:origin x="-84" y="-6"/>
      </p:cViewPr>
      <p:guideLst>
        <p:guide orient="horz" pos="2160"/>
        <p:guide orient="horz" pos="6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004" y="-114"/>
      </p:cViewPr>
      <p:guideLst>
        <p:guide orient="horz" pos="2960"/>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76575" cy="469900"/>
          </a:xfrm>
          <a:prstGeom prst="rect">
            <a:avLst/>
          </a:prstGeom>
          <a:noFill/>
          <a:ln>
            <a:noFill/>
          </a:ln>
          <a:effectLst/>
          <a:extLst/>
        </p:spPr>
        <p:txBody>
          <a:bodyPr vert="horz" wrap="square" lIns="94265" tIns="47133" rIns="94265" bIns="47133" numCol="1" anchor="t" anchorCtr="0" compatLnSpc="1">
            <a:prstTxWarp prst="textNoShape">
              <a:avLst/>
            </a:prstTxWarp>
          </a:bodyPr>
          <a:lstStyle>
            <a:lvl1pPr defTabSz="942975">
              <a:spcBef>
                <a:spcPct val="0"/>
              </a:spcBef>
              <a:defRPr sz="1200" b="0"/>
            </a:lvl1pPr>
          </a:lstStyle>
          <a:p>
            <a:pPr>
              <a:defRPr/>
            </a:pPr>
            <a:endParaRPr lang="en-US"/>
          </a:p>
        </p:txBody>
      </p:sp>
      <p:sp>
        <p:nvSpPr>
          <p:cNvPr id="36867" name="Rectangle 3"/>
          <p:cNvSpPr>
            <a:spLocks noGrp="1" noChangeArrowheads="1"/>
          </p:cNvSpPr>
          <p:nvPr>
            <p:ph type="dt" sz="quarter" idx="1"/>
          </p:nvPr>
        </p:nvSpPr>
        <p:spPr bwMode="auto">
          <a:xfrm>
            <a:off x="4022725" y="0"/>
            <a:ext cx="3076575" cy="469900"/>
          </a:xfrm>
          <a:prstGeom prst="rect">
            <a:avLst/>
          </a:prstGeom>
          <a:noFill/>
          <a:ln>
            <a:noFill/>
          </a:ln>
          <a:effectLst/>
          <a:extLst/>
        </p:spPr>
        <p:txBody>
          <a:bodyPr vert="horz" wrap="square" lIns="94265" tIns="47133" rIns="94265" bIns="47133" numCol="1" anchor="t" anchorCtr="0" compatLnSpc="1">
            <a:prstTxWarp prst="textNoShape">
              <a:avLst/>
            </a:prstTxWarp>
          </a:bodyPr>
          <a:lstStyle>
            <a:lvl1pPr algn="r" defTabSz="942975">
              <a:spcBef>
                <a:spcPct val="0"/>
              </a:spcBef>
              <a:defRPr sz="1200" b="0"/>
            </a:lvl1pPr>
          </a:lstStyle>
          <a:p>
            <a:pPr>
              <a:defRPr/>
            </a:pPr>
            <a:endParaRPr lang="en-US"/>
          </a:p>
        </p:txBody>
      </p:sp>
      <p:sp>
        <p:nvSpPr>
          <p:cNvPr id="36868" name="Rectangle 4"/>
          <p:cNvSpPr>
            <a:spLocks noGrp="1" noChangeArrowheads="1"/>
          </p:cNvSpPr>
          <p:nvPr>
            <p:ph type="ftr" sz="quarter" idx="2"/>
          </p:nvPr>
        </p:nvSpPr>
        <p:spPr bwMode="auto">
          <a:xfrm>
            <a:off x="0" y="8928100"/>
            <a:ext cx="3076575" cy="469900"/>
          </a:xfrm>
          <a:prstGeom prst="rect">
            <a:avLst/>
          </a:prstGeom>
          <a:noFill/>
          <a:ln>
            <a:noFill/>
          </a:ln>
          <a:effectLst/>
          <a:extLst/>
        </p:spPr>
        <p:txBody>
          <a:bodyPr vert="horz" wrap="square" lIns="94265" tIns="47133" rIns="94265" bIns="47133" numCol="1" anchor="b" anchorCtr="0" compatLnSpc="1">
            <a:prstTxWarp prst="textNoShape">
              <a:avLst/>
            </a:prstTxWarp>
          </a:bodyPr>
          <a:lstStyle>
            <a:lvl1pPr defTabSz="942975">
              <a:spcBef>
                <a:spcPct val="0"/>
              </a:spcBef>
              <a:defRPr sz="1200" b="0"/>
            </a:lvl1pPr>
          </a:lstStyle>
          <a:p>
            <a:pPr>
              <a:defRPr/>
            </a:pPr>
            <a:endParaRPr lang="en-US"/>
          </a:p>
        </p:txBody>
      </p:sp>
      <p:sp>
        <p:nvSpPr>
          <p:cNvPr id="36869" name="Rectangle 5"/>
          <p:cNvSpPr>
            <a:spLocks noGrp="1" noChangeArrowheads="1"/>
          </p:cNvSpPr>
          <p:nvPr>
            <p:ph type="sldNum" sz="quarter" idx="3"/>
          </p:nvPr>
        </p:nvSpPr>
        <p:spPr bwMode="auto">
          <a:xfrm>
            <a:off x="4022725" y="8928100"/>
            <a:ext cx="3076575" cy="469900"/>
          </a:xfrm>
          <a:prstGeom prst="rect">
            <a:avLst/>
          </a:prstGeom>
          <a:noFill/>
          <a:ln>
            <a:noFill/>
          </a:ln>
          <a:effectLst/>
          <a:extLst/>
        </p:spPr>
        <p:txBody>
          <a:bodyPr vert="horz" wrap="square" lIns="94265" tIns="47133" rIns="94265" bIns="47133" numCol="1" anchor="b" anchorCtr="0" compatLnSpc="1">
            <a:prstTxWarp prst="textNoShape">
              <a:avLst/>
            </a:prstTxWarp>
          </a:bodyPr>
          <a:lstStyle>
            <a:lvl1pPr algn="r" defTabSz="942975">
              <a:spcBef>
                <a:spcPct val="0"/>
              </a:spcBef>
              <a:defRPr sz="1200" b="0"/>
            </a:lvl1pPr>
          </a:lstStyle>
          <a:p>
            <a:pPr>
              <a:defRPr/>
            </a:pPr>
            <a:fld id="{C0B7F6B3-FDDD-44E0-8857-5D2A8B36B38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76575" cy="469900"/>
          </a:xfrm>
          <a:prstGeom prst="rect">
            <a:avLst/>
          </a:prstGeom>
          <a:noFill/>
          <a:ln>
            <a:noFill/>
          </a:ln>
          <a:effectLst/>
          <a:extLst/>
        </p:spPr>
        <p:txBody>
          <a:bodyPr vert="horz" wrap="square" lIns="94265" tIns="47133" rIns="94265" bIns="47133" numCol="1" anchor="t" anchorCtr="0" compatLnSpc="1">
            <a:prstTxWarp prst="textNoShape">
              <a:avLst/>
            </a:prstTxWarp>
          </a:bodyPr>
          <a:lstStyle>
            <a:lvl1pPr defTabSz="942975">
              <a:spcBef>
                <a:spcPct val="0"/>
              </a:spcBef>
              <a:defRPr sz="1200" b="0">
                <a:latin typeface="Times New Roman" pitchFamily="18" charset="0"/>
              </a:defRPr>
            </a:lvl1pPr>
          </a:lstStyle>
          <a:p>
            <a:pPr>
              <a:defRPr/>
            </a:pPr>
            <a:endParaRPr lang="en-US"/>
          </a:p>
        </p:txBody>
      </p:sp>
      <p:sp>
        <p:nvSpPr>
          <p:cNvPr id="12291" name="Rectangle 3"/>
          <p:cNvSpPr>
            <a:spLocks noGrp="1" noChangeArrowheads="1"/>
          </p:cNvSpPr>
          <p:nvPr>
            <p:ph type="dt" idx="1"/>
          </p:nvPr>
        </p:nvSpPr>
        <p:spPr bwMode="auto">
          <a:xfrm>
            <a:off x="4022725" y="0"/>
            <a:ext cx="3076575" cy="469900"/>
          </a:xfrm>
          <a:prstGeom prst="rect">
            <a:avLst/>
          </a:prstGeom>
          <a:noFill/>
          <a:ln>
            <a:noFill/>
          </a:ln>
          <a:effectLst/>
          <a:extLst/>
        </p:spPr>
        <p:txBody>
          <a:bodyPr vert="horz" wrap="square" lIns="94265" tIns="47133" rIns="94265" bIns="47133" numCol="1" anchor="t" anchorCtr="0" compatLnSpc="1">
            <a:prstTxWarp prst="textNoShape">
              <a:avLst/>
            </a:prstTxWarp>
          </a:bodyPr>
          <a:lstStyle>
            <a:lvl1pPr algn="r" defTabSz="942975">
              <a:spcBef>
                <a:spcPct val="0"/>
              </a:spcBef>
              <a:defRPr sz="1200" b="0">
                <a:latin typeface="Times New Roman" pitchFamily="18"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200150" y="704850"/>
            <a:ext cx="4699000" cy="35242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46150" y="4464050"/>
            <a:ext cx="5207000" cy="4229100"/>
          </a:xfrm>
          <a:prstGeom prst="rect">
            <a:avLst/>
          </a:prstGeom>
          <a:noFill/>
          <a:ln>
            <a:noFill/>
          </a:ln>
          <a:effectLst/>
          <a:extLst/>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928100"/>
            <a:ext cx="3076575" cy="469900"/>
          </a:xfrm>
          <a:prstGeom prst="rect">
            <a:avLst/>
          </a:prstGeom>
          <a:noFill/>
          <a:ln>
            <a:noFill/>
          </a:ln>
          <a:effectLst/>
          <a:extLst/>
        </p:spPr>
        <p:txBody>
          <a:bodyPr vert="horz" wrap="square" lIns="94265" tIns="47133" rIns="94265" bIns="47133" numCol="1" anchor="b" anchorCtr="0" compatLnSpc="1">
            <a:prstTxWarp prst="textNoShape">
              <a:avLst/>
            </a:prstTxWarp>
          </a:bodyPr>
          <a:lstStyle>
            <a:lvl1pPr defTabSz="942975">
              <a:spcBef>
                <a:spcPct val="0"/>
              </a:spcBef>
              <a:defRPr sz="1200" b="0">
                <a:latin typeface="Times New Roman" pitchFamily="18" charset="0"/>
              </a:defRPr>
            </a:lvl1pPr>
          </a:lstStyle>
          <a:p>
            <a:pPr>
              <a:defRPr/>
            </a:pPr>
            <a:endParaRPr lang="en-US"/>
          </a:p>
        </p:txBody>
      </p:sp>
      <p:sp>
        <p:nvSpPr>
          <p:cNvPr id="12295" name="Rectangle 7"/>
          <p:cNvSpPr>
            <a:spLocks noGrp="1" noChangeArrowheads="1"/>
          </p:cNvSpPr>
          <p:nvPr>
            <p:ph type="sldNum" sz="quarter" idx="5"/>
          </p:nvPr>
        </p:nvSpPr>
        <p:spPr bwMode="auto">
          <a:xfrm>
            <a:off x="4022725" y="8928100"/>
            <a:ext cx="3076575" cy="469900"/>
          </a:xfrm>
          <a:prstGeom prst="rect">
            <a:avLst/>
          </a:prstGeom>
          <a:noFill/>
          <a:ln>
            <a:noFill/>
          </a:ln>
          <a:effectLst/>
          <a:extLst/>
        </p:spPr>
        <p:txBody>
          <a:bodyPr vert="horz" wrap="square" lIns="94265" tIns="47133" rIns="94265" bIns="47133" numCol="1" anchor="b" anchorCtr="0" compatLnSpc="1">
            <a:prstTxWarp prst="textNoShape">
              <a:avLst/>
            </a:prstTxWarp>
          </a:bodyPr>
          <a:lstStyle>
            <a:lvl1pPr algn="r" defTabSz="942975">
              <a:spcBef>
                <a:spcPct val="0"/>
              </a:spcBef>
              <a:defRPr sz="1200" b="0">
                <a:latin typeface="Times New Roman" pitchFamily="18" charset="0"/>
              </a:defRPr>
            </a:lvl1pPr>
          </a:lstStyle>
          <a:p>
            <a:pPr>
              <a:defRPr/>
            </a:pPr>
            <a:fld id="{28E84312-9D12-45FA-ABD0-F90686B1A32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56E7BB0-5860-41E9-AA1F-ED31823CE47E}" type="slidenum">
              <a:rPr lang="en-US" smtClean="0"/>
              <a:pPr/>
              <a:t>2</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A21154D-5BBD-40E9-973E-7661DAE0FE4C}" type="slidenum">
              <a:rPr lang="en-US" smtClean="0"/>
              <a:pPr/>
              <a:t>11</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6B6CAA-2338-4198-BDE9-A882461E96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755BFE-5D73-4F1F-B6E9-1565AEE63DD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00A323-641F-4B2E-9B95-52604F3D8D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13A1BB-6778-40C8-8BDB-8264B6B58E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A6EBFB-83AE-4A23-973C-B0409E859D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018E07A-1965-446C-8740-ABB09ED94F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A183C57-68E7-4E95-8C8D-6331762354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20CC93-187F-47B6-89C1-C945472187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1A5998-4EAA-4548-8DFA-DE81BED3FC6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3A4DC2-E71C-489A-B68D-B0C92FEE4B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C2A979-547C-4AB3-B451-0B28F56E52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defRPr sz="14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spcBef>
                <a:spcPct val="0"/>
              </a:spcBef>
              <a:defRPr sz="14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400" b="0">
                <a:latin typeface="+mn-lt"/>
              </a:defRPr>
            </a:lvl1pPr>
          </a:lstStyle>
          <a:p>
            <a:pPr>
              <a:defRPr/>
            </a:pPr>
            <a:fld id="{888F75AE-8428-4D3E-94EA-F808BF5B79BA}" type="slidenum">
              <a:rPr lang="en-US"/>
              <a:pPr>
                <a:defRPr/>
              </a:pPr>
              <a:t>‹#›</a:t>
            </a:fld>
            <a:endParaRPr lang="en-US"/>
          </a:p>
        </p:txBody>
      </p:sp>
      <p:pic>
        <p:nvPicPr>
          <p:cNvPr id="1031" name="Picture 9"/>
          <p:cNvPicPr>
            <a:picLocks noChangeAspect="1" noChangeArrowheads="1"/>
          </p:cNvPicPr>
          <p:nvPr userDrawn="1"/>
        </p:nvPicPr>
        <p:blipFill>
          <a:blip r:embed="rId13" cstate="print"/>
          <a:srcRect/>
          <a:stretch>
            <a:fillRect/>
          </a:stretch>
        </p:blipFill>
        <p:spPr bwMode="auto">
          <a:xfrm>
            <a:off x="0" y="6556375"/>
            <a:ext cx="9144000" cy="304800"/>
          </a:xfrm>
          <a:prstGeom prst="rect">
            <a:avLst/>
          </a:prstGeom>
          <a:noFill/>
          <a:ln w="9525">
            <a:noFill/>
            <a:miter lim="800000"/>
            <a:headEnd/>
            <a:tailEnd/>
          </a:ln>
        </p:spPr>
      </p:pic>
      <p:pic>
        <p:nvPicPr>
          <p:cNvPr id="1032" name="Picture 37" descr="splash_first1"/>
          <p:cNvPicPr>
            <a:picLocks noChangeAspect="1" noChangeArrowheads="1"/>
          </p:cNvPicPr>
          <p:nvPr userDrawn="1"/>
        </p:nvPicPr>
        <p:blipFill>
          <a:blip r:embed="rId14" cstate="print"/>
          <a:srcRect/>
          <a:stretch>
            <a:fillRect/>
          </a:stretch>
        </p:blipFill>
        <p:spPr bwMode="auto">
          <a:xfrm>
            <a:off x="0" y="6534150"/>
            <a:ext cx="9144000" cy="323850"/>
          </a:xfrm>
          <a:prstGeom prst="rect">
            <a:avLst/>
          </a:prstGeom>
          <a:noFill/>
          <a:ln w="9525">
            <a:noFill/>
            <a:miter lim="800000"/>
            <a:headEnd/>
            <a:tailEnd/>
          </a:ln>
        </p:spPr>
      </p:pic>
      <p:pic>
        <p:nvPicPr>
          <p:cNvPr id="1033" name="Picture 8"/>
          <p:cNvPicPr>
            <a:picLocks noChangeAspect="1" noChangeArrowheads="1"/>
          </p:cNvPicPr>
          <p:nvPr userDrawn="1"/>
        </p:nvPicPr>
        <p:blipFill>
          <a:blip r:embed="rId15" cstate="print"/>
          <a:srcRect/>
          <a:stretch>
            <a:fillRect/>
          </a:stretch>
        </p:blipFill>
        <p:spPr bwMode="auto">
          <a:xfrm>
            <a:off x="0" y="1588"/>
            <a:ext cx="9144000" cy="731837"/>
          </a:xfrm>
          <a:prstGeom prst="rect">
            <a:avLst/>
          </a:prstGeom>
          <a:noFill/>
          <a:ln w="9525">
            <a:noFill/>
            <a:miter lim="800000"/>
            <a:headEnd/>
            <a:tailEnd/>
          </a:ln>
        </p:spPr>
      </p:pic>
      <p:sp>
        <p:nvSpPr>
          <p:cNvPr id="1035" name="Text Box 12"/>
          <p:cNvSpPr txBox="1">
            <a:spLocks noChangeArrowheads="1"/>
          </p:cNvSpPr>
          <p:nvPr userDrawn="1"/>
        </p:nvSpPr>
        <p:spPr bwMode="auto">
          <a:xfrm>
            <a:off x="1066800" y="1588"/>
            <a:ext cx="6948488" cy="1179512"/>
          </a:xfrm>
          <a:prstGeom prst="rect">
            <a:avLst/>
          </a:prstGeom>
          <a:noFill/>
          <a:ln>
            <a:noFill/>
          </a:ln>
          <a:effectLst/>
          <a:extLst/>
        </p:spPr>
        <p:txBody>
          <a:bodyPr anchor="ctr">
            <a:spAutoFit/>
          </a:bodyPr>
          <a:lstStyle>
            <a:lvl1pPr>
              <a:defRPr sz="3200" b="1">
                <a:solidFill>
                  <a:schemeClr val="tx1"/>
                </a:solidFill>
                <a:latin typeface="Verdana" pitchFamily="34" charset="0"/>
              </a:defRPr>
            </a:lvl1pPr>
            <a:lvl2pPr marL="742950" indent="-285750">
              <a:defRPr sz="3200" b="1">
                <a:solidFill>
                  <a:schemeClr val="tx1"/>
                </a:solidFill>
                <a:latin typeface="Verdana" pitchFamily="34" charset="0"/>
              </a:defRPr>
            </a:lvl2pPr>
            <a:lvl3pPr marL="1143000" indent="-228600">
              <a:defRPr sz="3200" b="1">
                <a:solidFill>
                  <a:schemeClr val="tx1"/>
                </a:solidFill>
                <a:latin typeface="Verdana" pitchFamily="34" charset="0"/>
              </a:defRPr>
            </a:lvl3pPr>
            <a:lvl4pPr marL="1600200" indent="-228600">
              <a:defRPr sz="3200" b="1">
                <a:solidFill>
                  <a:schemeClr val="tx1"/>
                </a:solidFill>
                <a:latin typeface="Verdana" pitchFamily="34" charset="0"/>
              </a:defRPr>
            </a:lvl4pPr>
            <a:lvl5pPr marL="2057400" indent="-228600">
              <a:defRPr sz="3200" b="1">
                <a:solidFill>
                  <a:schemeClr val="tx1"/>
                </a:solidFill>
                <a:latin typeface="Verdana" pitchFamily="34" charset="0"/>
              </a:defRPr>
            </a:lvl5pPr>
            <a:lvl6pPr marL="2514600" indent="-228600" eaLnBrk="0" fontAlgn="base" hangingPunct="0">
              <a:spcBef>
                <a:spcPct val="50000"/>
              </a:spcBef>
              <a:spcAft>
                <a:spcPct val="0"/>
              </a:spcAft>
              <a:defRPr sz="3200" b="1">
                <a:solidFill>
                  <a:schemeClr val="tx1"/>
                </a:solidFill>
                <a:latin typeface="Verdana" pitchFamily="34" charset="0"/>
              </a:defRPr>
            </a:lvl6pPr>
            <a:lvl7pPr marL="2971800" indent="-228600" eaLnBrk="0" fontAlgn="base" hangingPunct="0">
              <a:spcBef>
                <a:spcPct val="50000"/>
              </a:spcBef>
              <a:spcAft>
                <a:spcPct val="0"/>
              </a:spcAft>
              <a:defRPr sz="3200" b="1">
                <a:solidFill>
                  <a:schemeClr val="tx1"/>
                </a:solidFill>
                <a:latin typeface="Verdana" pitchFamily="34" charset="0"/>
              </a:defRPr>
            </a:lvl7pPr>
            <a:lvl8pPr marL="3429000" indent="-228600" eaLnBrk="0" fontAlgn="base" hangingPunct="0">
              <a:spcBef>
                <a:spcPct val="50000"/>
              </a:spcBef>
              <a:spcAft>
                <a:spcPct val="0"/>
              </a:spcAft>
              <a:defRPr sz="3200" b="1">
                <a:solidFill>
                  <a:schemeClr val="tx1"/>
                </a:solidFill>
                <a:latin typeface="Verdana" pitchFamily="34" charset="0"/>
              </a:defRPr>
            </a:lvl8pPr>
            <a:lvl9pPr marL="3886200" indent="-228600" eaLnBrk="0" fontAlgn="base" hangingPunct="0">
              <a:spcBef>
                <a:spcPct val="50000"/>
              </a:spcBef>
              <a:spcAft>
                <a:spcPct val="0"/>
              </a:spcAft>
              <a:defRPr sz="3200" b="1">
                <a:solidFill>
                  <a:schemeClr val="tx1"/>
                </a:solidFill>
                <a:latin typeface="Verdana" pitchFamily="34" charset="0"/>
              </a:defRPr>
            </a:lvl9pPr>
          </a:lstStyle>
          <a:p>
            <a:pPr>
              <a:lnSpc>
                <a:spcPct val="70000"/>
              </a:lnSpc>
              <a:spcBef>
                <a:spcPct val="15000"/>
              </a:spcBef>
              <a:defRPr/>
            </a:pPr>
            <a:r>
              <a:rPr lang="en-US" sz="2800" b="0" smtClean="0">
                <a:solidFill>
                  <a:schemeClr val="bg1"/>
                </a:solidFill>
                <a:latin typeface="Arial Black" pitchFamily="34" charset="0"/>
              </a:rPr>
              <a:t>Solving Equations by </a:t>
            </a:r>
          </a:p>
          <a:p>
            <a:pPr>
              <a:lnSpc>
                <a:spcPct val="70000"/>
              </a:lnSpc>
              <a:spcBef>
                <a:spcPct val="15000"/>
              </a:spcBef>
              <a:defRPr/>
            </a:pPr>
            <a:r>
              <a:rPr lang="en-US" sz="2800" b="0" smtClean="0">
                <a:solidFill>
                  <a:schemeClr val="bg1"/>
                </a:solidFill>
                <a:latin typeface="Arial Black" pitchFamily="34" charset="0"/>
              </a:rPr>
              <a:t>Adding or Subtracting</a:t>
            </a:r>
            <a:endParaRPr lang="en-US" sz="2800" b="0" smtClean="0"/>
          </a:p>
          <a:p>
            <a:pPr>
              <a:lnSpc>
                <a:spcPct val="75000"/>
              </a:lnSpc>
              <a:spcBef>
                <a:spcPct val="25000"/>
              </a:spcBef>
              <a:defRPr/>
            </a:pPr>
            <a:endParaRPr lang="en-US" sz="2800" b="0" smtClean="0"/>
          </a:p>
        </p:txBody>
      </p:sp>
      <p:sp>
        <p:nvSpPr>
          <p:cNvPr id="12" name="Text Box 38"/>
          <p:cNvSpPr txBox="1">
            <a:spLocks noChangeArrowheads="1"/>
          </p:cNvSpPr>
          <p:nvPr userDrawn="1"/>
        </p:nvSpPr>
        <p:spPr bwMode="auto">
          <a:xfrm>
            <a:off x="0" y="6553200"/>
            <a:ext cx="26670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Verdana" pitchFamily="34" charset="0"/>
                <a:sym typeface="Symbol" pitchFamily="18" charset="2"/>
              </a:defRPr>
            </a:lvl1pPr>
            <a:lvl2pPr marL="742950" indent="-285750">
              <a:defRPr sz="1200">
                <a:solidFill>
                  <a:schemeClr val="tx1"/>
                </a:solidFill>
                <a:latin typeface="Verdana" pitchFamily="34" charset="0"/>
                <a:sym typeface="Symbol" pitchFamily="18" charset="2"/>
              </a:defRPr>
            </a:lvl2pPr>
            <a:lvl3pPr marL="1143000" indent="-228600">
              <a:defRPr sz="1200">
                <a:solidFill>
                  <a:schemeClr val="tx1"/>
                </a:solidFill>
                <a:latin typeface="Verdana" pitchFamily="34" charset="0"/>
                <a:sym typeface="Symbol" pitchFamily="18" charset="2"/>
              </a:defRPr>
            </a:lvl3pPr>
            <a:lvl4pPr marL="1600200" indent="-228600">
              <a:defRPr sz="1200">
                <a:solidFill>
                  <a:schemeClr val="tx1"/>
                </a:solidFill>
                <a:latin typeface="Verdana" pitchFamily="34" charset="0"/>
                <a:sym typeface="Symbol" pitchFamily="18" charset="2"/>
              </a:defRPr>
            </a:lvl4pPr>
            <a:lvl5pPr marL="2057400" indent="-228600">
              <a:defRPr sz="1200">
                <a:solidFill>
                  <a:schemeClr val="tx1"/>
                </a:solidFill>
                <a:latin typeface="Verdana" pitchFamily="34" charset="0"/>
                <a:sym typeface="Symbol" pitchFamily="18" charset="2"/>
              </a:defRPr>
            </a:lvl5pPr>
            <a:lvl6pPr marL="2514600" indent="-228600" eaLnBrk="0" fontAlgn="base" hangingPunct="0">
              <a:spcBef>
                <a:spcPct val="20000"/>
              </a:spcBef>
              <a:spcAft>
                <a:spcPct val="0"/>
              </a:spcAft>
              <a:defRPr sz="1200">
                <a:solidFill>
                  <a:schemeClr val="tx1"/>
                </a:solidFill>
                <a:latin typeface="Verdana" pitchFamily="34" charset="0"/>
                <a:sym typeface="Symbol" pitchFamily="18" charset="2"/>
              </a:defRPr>
            </a:lvl6pPr>
            <a:lvl7pPr marL="2971800" indent="-228600" eaLnBrk="0" fontAlgn="base" hangingPunct="0">
              <a:spcBef>
                <a:spcPct val="20000"/>
              </a:spcBef>
              <a:spcAft>
                <a:spcPct val="0"/>
              </a:spcAft>
              <a:defRPr sz="1200">
                <a:solidFill>
                  <a:schemeClr val="tx1"/>
                </a:solidFill>
                <a:latin typeface="Verdana" pitchFamily="34" charset="0"/>
                <a:sym typeface="Symbol" pitchFamily="18" charset="2"/>
              </a:defRPr>
            </a:lvl7pPr>
            <a:lvl8pPr marL="3429000" indent="-228600" eaLnBrk="0" fontAlgn="base" hangingPunct="0">
              <a:spcBef>
                <a:spcPct val="20000"/>
              </a:spcBef>
              <a:spcAft>
                <a:spcPct val="0"/>
              </a:spcAft>
              <a:defRPr sz="1200">
                <a:solidFill>
                  <a:schemeClr val="tx1"/>
                </a:solidFill>
                <a:latin typeface="Verdana" pitchFamily="34" charset="0"/>
                <a:sym typeface="Symbol" pitchFamily="18" charset="2"/>
              </a:defRPr>
            </a:lvl8pPr>
            <a:lvl9pPr marL="3886200" indent="-228600" eaLnBrk="0" fontAlgn="base" hangingPunct="0">
              <a:spcBef>
                <a:spcPct val="20000"/>
              </a:spcBef>
              <a:spcAft>
                <a:spcPct val="0"/>
              </a:spcAft>
              <a:defRPr sz="1200">
                <a:solidFill>
                  <a:schemeClr val="tx1"/>
                </a:solidFill>
                <a:latin typeface="Verdana" pitchFamily="34" charset="0"/>
                <a:sym typeface="Symbol" pitchFamily="18" charset="2"/>
              </a:defRPr>
            </a:lvl9pPr>
          </a:lstStyle>
          <a:p>
            <a:pPr>
              <a:defRPr/>
            </a:pPr>
            <a:r>
              <a:rPr lang="en-US" sz="1400" dirty="0" smtClean="0">
                <a:solidFill>
                  <a:schemeClr val="bg1"/>
                </a:solidFill>
              </a:rPr>
              <a:t>Holt McDougal Algebra 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61175"/>
          </a:xfrm>
          <a:prstGeom prst="rect">
            <a:avLst/>
          </a:prstGeom>
          <a:noFill/>
          <a:ln w="9525">
            <a:noFill/>
            <a:miter lim="800000"/>
            <a:headEnd/>
            <a:tailEnd/>
          </a:ln>
        </p:spPr>
      </p:pic>
      <p:sp>
        <p:nvSpPr>
          <p:cNvPr id="2051" name="Text Box 4"/>
          <p:cNvSpPr txBox="1">
            <a:spLocks noChangeArrowheads="1"/>
          </p:cNvSpPr>
          <p:nvPr/>
        </p:nvSpPr>
        <p:spPr bwMode="auto">
          <a:xfrm>
            <a:off x="1295400" y="838200"/>
            <a:ext cx="7470775" cy="2308324"/>
          </a:xfrm>
          <a:prstGeom prst="rect">
            <a:avLst/>
          </a:prstGeom>
          <a:noFill/>
          <a:ln w="9525">
            <a:noFill/>
            <a:miter lim="800000"/>
            <a:headEnd/>
            <a:tailEnd/>
          </a:ln>
        </p:spPr>
        <p:txBody>
          <a:bodyPr wrap="square" anchor="ctr">
            <a:spAutoFit/>
          </a:bodyPr>
          <a:lstStyle/>
          <a:p>
            <a:pPr>
              <a:spcBef>
                <a:spcPct val="50000"/>
              </a:spcBef>
            </a:pPr>
            <a:r>
              <a:rPr lang="en-US" sz="3600" dirty="0" smtClean="0">
                <a:solidFill>
                  <a:schemeClr val="bg1"/>
                </a:solidFill>
                <a:latin typeface="Arial Black" pitchFamily="34" charset="0"/>
              </a:rPr>
              <a:t>Solving One-Step Equations </a:t>
            </a:r>
          </a:p>
          <a:p>
            <a:pPr>
              <a:spcBef>
                <a:spcPct val="50000"/>
              </a:spcBef>
            </a:pPr>
            <a:r>
              <a:rPr lang="en-US" sz="3600" dirty="0" smtClean="0">
                <a:solidFill>
                  <a:schemeClr val="bg1"/>
                </a:solidFill>
                <a:latin typeface="Arial Black" pitchFamily="34" charset="0"/>
              </a:rPr>
              <a:t>By Adding, Subtracting, </a:t>
            </a:r>
          </a:p>
          <a:p>
            <a:pPr>
              <a:spcBef>
                <a:spcPct val="50000"/>
              </a:spcBef>
            </a:pPr>
            <a:r>
              <a:rPr lang="en-US" sz="3600" dirty="0" smtClean="0">
                <a:solidFill>
                  <a:schemeClr val="bg1"/>
                </a:solidFill>
                <a:latin typeface="Arial Black" pitchFamily="34" charset="0"/>
              </a:rPr>
              <a:t>Multiplying &amp; Dividing</a:t>
            </a:r>
            <a:endParaRPr lang="en-US" sz="3600" dirty="0"/>
          </a:p>
        </p:txBody>
      </p:sp>
      <p:pic>
        <p:nvPicPr>
          <p:cNvPr id="2055" name="Picture 37" descr="splash_first1"/>
          <p:cNvPicPr>
            <a:picLocks noChangeAspect="1" noChangeArrowheads="1"/>
          </p:cNvPicPr>
          <p:nvPr/>
        </p:nvPicPr>
        <p:blipFill>
          <a:blip r:embed="rId3" cstate="print"/>
          <a:srcRect/>
          <a:stretch>
            <a:fillRect/>
          </a:stretch>
        </p:blipFill>
        <p:spPr bwMode="auto">
          <a:xfrm>
            <a:off x="0" y="6534150"/>
            <a:ext cx="9144000" cy="323850"/>
          </a:xfrm>
          <a:prstGeom prst="rect">
            <a:avLst/>
          </a:prstGeom>
          <a:noFill/>
          <a:ln w="9525">
            <a:noFill/>
            <a:miter lim="800000"/>
            <a:headEnd/>
            <a:tailEnd/>
          </a:ln>
        </p:spPr>
      </p:pic>
      <p:sp>
        <p:nvSpPr>
          <p:cNvPr id="2056" name="Text Box 38"/>
          <p:cNvSpPr txBox="1">
            <a:spLocks noChangeArrowheads="1"/>
          </p:cNvSpPr>
          <p:nvPr/>
        </p:nvSpPr>
        <p:spPr bwMode="auto">
          <a:xfrm>
            <a:off x="0" y="6553200"/>
            <a:ext cx="2667000" cy="304800"/>
          </a:xfrm>
          <a:prstGeom prst="rect">
            <a:avLst/>
          </a:prstGeom>
          <a:noFill/>
          <a:ln w="9525">
            <a:noFill/>
            <a:miter lim="800000"/>
            <a:headEnd/>
            <a:tailEnd/>
          </a:ln>
        </p:spPr>
        <p:txBody>
          <a:bodyPr>
            <a:spAutoFit/>
          </a:bodyPr>
          <a:lstStyle/>
          <a:p>
            <a:r>
              <a:rPr lang="en-US" sz="1400" b="1">
                <a:solidFill>
                  <a:schemeClr val="bg1"/>
                </a:solidFill>
              </a:rPr>
              <a:t>Holt McDougal Algebra 1</a:t>
            </a:r>
          </a:p>
        </p:txBody>
      </p:sp>
      <p:sp>
        <p:nvSpPr>
          <p:cNvPr id="9" name="TextBox 8"/>
          <p:cNvSpPr txBox="1"/>
          <p:nvPr/>
        </p:nvSpPr>
        <p:spPr>
          <a:xfrm>
            <a:off x="457200" y="54114"/>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876300"/>
            <a:ext cx="9144000" cy="457200"/>
          </a:xfrm>
          <a:prstGeom prst="rect">
            <a:avLst/>
          </a:prstGeom>
          <a:noFill/>
          <a:ln w="9525">
            <a:noFill/>
            <a:miter lim="800000"/>
            <a:headEnd/>
            <a:tailEnd/>
          </a:ln>
        </p:spPr>
        <p:txBody>
          <a:bodyPr anchor="ctr">
            <a:spAutoFit/>
          </a:bodyPr>
          <a:lstStyle/>
          <a:p>
            <a:pPr algn="ctr"/>
            <a:r>
              <a:rPr lang="en-US" altLang="en-US" sz="2400" b="0" dirty="0" smtClean="0">
                <a:solidFill>
                  <a:srgbClr val="006699"/>
                </a:solidFill>
                <a:latin typeface="Arial Black" pitchFamily="34" charset="0"/>
              </a:rPr>
              <a:t>Example </a:t>
            </a:r>
            <a:r>
              <a:rPr lang="en-US" altLang="en-US" sz="2400" b="0" dirty="0" smtClean="0">
                <a:solidFill>
                  <a:srgbClr val="006699"/>
                </a:solidFill>
                <a:latin typeface="Arial Black" pitchFamily="34" charset="0"/>
              </a:rPr>
              <a:t>7</a:t>
            </a:r>
            <a:endParaRPr lang="en-US" altLang="en-US" sz="2600" b="0" dirty="0">
              <a:solidFill>
                <a:schemeClr val="accent2"/>
              </a:solidFill>
              <a:latin typeface="Arial MT Bl" charset="0"/>
            </a:endParaRPr>
          </a:p>
        </p:txBody>
      </p:sp>
      <p:sp>
        <p:nvSpPr>
          <p:cNvPr id="80899" name="Text Box 3"/>
          <p:cNvSpPr txBox="1">
            <a:spLocks noChangeArrowheads="1"/>
          </p:cNvSpPr>
          <p:nvPr/>
        </p:nvSpPr>
        <p:spPr bwMode="auto">
          <a:xfrm>
            <a:off x="2514600" y="3962400"/>
            <a:ext cx="5715000" cy="822325"/>
          </a:xfrm>
          <a:prstGeom prst="rect">
            <a:avLst/>
          </a:prstGeom>
          <a:noFill/>
          <a:ln w="9525">
            <a:noFill/>
            <a:miter lim="800000"/>
            <a:headEnd/>
            <a:tailEnd/>
          </a:ln>
        </p:spPr>
        <p:txBody>
          <a:bodyPr anchor="ctr">
            <a:spAutoFit/>
          </a:bodyPr>
          <a:lstStyle/>
          <a:p>
            <a:pPr algn="l">
              <a:spcBef>
                <a:spcPct val="0"/>
              </a:spcBef>
            </a:pPr>
            <a:r>
              <a:rPr lang="en-US" sz="2400" b="0" i="1">
                <a:solidFill>
                  <a:schemeClr val="accent2"/>
                </a:solidFill>
                <a:latin typeface="Arial" charset="0"/>
              </a:rPr>
              <a:t>Write an equation to represent the relationship.</a:t>
            </a:r>
            <a:endParaRPr lang="en-US" sz="2400" b="0" i="1">
              <a:solidFill>
                <a:srgbClr val="3333FF"/>
              </a:solidFill>
              <a:latin typeface="Arial" charset="0"/>
            </a:endParaRPr>
          </a:p>
        </p:txBody>
      </p:sp>
      <p:sp>
        <p:nvSpPr>
          <p:cNvPr id="24580" name="Text Box 5"/>
          <p:cNvSpPr txBox="1">
            <a:spLocks noChangeArrowheads="1"/>
          </p:cNvSpPr>
          <p:nvPr/>
        </p:nvSpPr>
        <p:spPr bwMode="auto">
          <a:xfrm>
            <a:off x="152400" y="1295400"/>
            <a:ext cx="8991600" cy="2282825"/>
          </a:xfrm>
          <a:prstGeom prst="rect">
            <a:avLst/>
          </a:prstGeom>
          <a:noFill/>
          <a:ln w="9525">
            <a:noFill/>
            <a:miter lim="800000"/>
            <a:headEnd/>
            <a:tailEnd/>
          </a:ln>
        </p:spPr>
        <p:txBody>
          <a:bodyPr>
            <a:spAutoFit/>
          </a:bodyPr>
          <a:lstStyle/>
          <a:p>
            <a:pPr algn="l"/>
            <a:r>
              <a:rPr lang="en-US" altLang="en-US" sz="2400"/>
              <a:t>The distance in miles from the airport that a plane should begin descending, divided by 3, equals the plane's height above the ground in thousands of feet. A plane began descending 45 miles from the airport. Use the equation to find how high the plane was flying when the descent began. </a:t>
            </a:r>
            <a:endParaRPr lang="en-US" altLang="en-US" sz="2400" b="0">
              <a:latin typeface="Times" pitchFamily="18" charset="0"/>
            </a:endParaRPr>
          </a:p>
        </p:txBody>
      </p:sp>
      <p:sp>
        <p:nvSpPr>
          <p:cNvPr id="80906" name="Text Box 10"/>
          <p:cNvSpPr txBox="1">
            <a:spLocks noChangeArrowheads="1"/>
          </p:cNvSpPr>
          <p:nvPr/>
        </p:nvSpPr>
        <p:spPr bwMode="auto">
          <a:xfrm>
            <a:off x="0" y="3581400"/>
            <a:ext cx="9144000" cy="427038"/>
          </a:xfrm>
          <a:prstGeom prst="rect">
            <a:avLst/>
          </a:prstGeom>
          <a:noFill/>
          <a:ln w="9525" algn="ctr">
            <a:noFill/>
            <a:miter lim="800000"/>
            <a:headEnd/>
            <a:tailEnd/>
          </a:ln>
        </p:spPr>
        <p:txBody>
          <a:bodyPr>
            <a:spAutoFit/>
          </a:bodyPr>
          <a:lstStyle/>
          <a:p>
            <a:pPr algn="l"/>
            <a:r>
              <a:rPr lang="en-US" sz="2200" b="0"/>
              <a:t>Distance    divided by 3    equals    height in thousands of feet </a:t>
            </a:r>
          </a:p>
        </p:txBody>
      </p:sp>
      <p:sp>
        <p:nvSpPr>
          <p:cNvPr id="80910" name="Text Box 14"/>
          <p:cNvSpPr txBox="1">
            <a:spLocks noChangeArrowheads="1"/>
          </p:cNvSpPr>
          <p:nvPr/>
        </p:nvSpPr>
        <p:spPr bwMode="auto">
          <a:xfrm>
            <a:off x="762000" y="5638800"/>
            <a:ext cx="2667000" cy="457200"/>
          </a:xfrm>
          <a:prstGeom prst="rect">
            <a:avLst/>
          </a:prstGeom>
          <a:noFill/>
          <a:ln w="9525" algn="ctr">
            <a:noFill/>
            <a:miter lim="800000"/>
            <a:headEnd/>
            <a:tailEnd/>
          </a:ln>
        </p:spPr>
        <p:txBody>
          <a:bodyPr>
            <a:spAutoFit/>
          </a:bodyPr>
          <a:lstStyle/>
          <a:p>
            <a:pPr algn="l"/>
            <a:r>
              <a:rPr lang="en-US" sz="2400" b="0"/>
              <a:t>15 = </a:t>
            </a:r>
            <a:r>
              <a:rPr lang="en-US" sz="2400" b="0" i="1"/>
              <a:t>h</a:t>
            </a:r>
          </a:p>
        </p:txBody>
      </p:sp>
      <p:sp>
        <p:nvSpPr>
          <p:cNvPr id="80911" name="Text Box 15"/>
          <p:cNvSpPr txBox="1">
            <a:spLocks noChangeArrowheads="1"/>
          </p:cNvSpPr>
          <p:nvPr/>
        </p:nvSpPr>
        <p:spPr bwMode="auto">
          <a:xfrm>
            <a:off x="2514600" y="4876800"/>
            <a:ext cx="5562600" cy="457200"/>
          </a:xfrm>
          <a:prstGeom prst="rect">
            <a:avLst/>
          </a:prstGeom>
          <a:noFill/>
          <a:ln w="9525">
            <a:noFill/>
            <a:miter lim="800000"/>
            <a:headEnd/>
            <a:tailEnd/>
          </a:ln>
        </p:spPr>
        <p:txBody>
          <a:bodyPr anchor="ctr">
            <a:spAutoFit/>
          </a:bodyPr>
          <a:lstStyle/>
          <a:p>
            <a:pPr algn="l"/>
            <a:r>
              <a:rPr lang="en-US" sz="2400" b="0" i="1">
                <a:solidFill>
                  <a:schemeClr val="accent2"/>
                </a:solidFill>
                <a:latin typeface="Arial" charset="0"/>
              </a:rPr>
              <a:t>Substitute 45 for d. </a:t>
            </a:r>
            <a:endParaRPr lang="en-US" sz="2400" b="0" i="1">
              <a:solidFill>
                <a:srgbClr val="3333FF"/>
              </a:solidFill>
              <a:latin typeface="Arial" charset="0"/>
            </a:endParaRPr>
          </a:p>
        </p:txBody>
      </p:sp>
      <p:sp>
        <p:nvSpPr>
          <p:cNvPr id="80912" name="Text Box 16"/>
          <p:cNvSpPr txBox="1">
            <a:spLocks noChangeArrowheads="1"/>
          </p:cNvSpPr>
          <p:nvPr/>
        </p:nvSpPr>
        <p:spPr bwMode="auto">
          <a:xfrm>
            <a:off x="-76200" y="6096000"/>
            <a:ext cx="9296400" cy="457200"/>
          </a:xfrm>
          <a:prstGeom prst="rect">
            <a:avLst/>
          </a:prstGeom>
          <a:noFill/>
          <a:ln w="9525">
            <a:noFill/>
            <a:miter lim="800000"/>
            <a:headEnd/>
            <a:tailEnd/>
          </a:ln>
        </p:spPr>
        <p:txBody>
          <a:bodyPr anchor="ctr">
            <a:spAutoFit/>
          </a:bodyPr>
          <a:lstStyle/>
          <a:p>
            <a:pPr algn="l"/>
            <a:r>
              <a:rPr lang="en-US" sz="2400" b="0"/>
              <a:t>The plane was flying at 15,000 ft when the descent began.</a:t>
            </a:r>
          </a:p>
        </p:txBody>
      </p:sp>
      <p:pic>
        <p:nvPicPr>
          <p:cNvPr id="80913" name="Picture 17" descr="1"/>
          <p:cNvPicPr>
            <a:picLocks noChangeAspect="1" noChangeArrowheads="1"/>
          </p:cNvPicPr>
          <p:nvPr/>
        </p:nvPicPr>
        <p:blipFill>
          <a:blip r:embed="rId2" cstate="print"/>
          <a:srcRect/>
          <a:stretch>
            <a:fillRect/>
          </a:stretch>
        </p:blipFill>
        <p:spPr bwMode="auto">
          <a:xfrm>
            <a:off x="1066800" y="3962400"/>
            <a:ext cx="771525" cy="733425"/>
          </a:xfrm>
          <a:prstGeom prst="rect">
            <a:avLst/>
          </a:prstGeom>
          <a:noFill/>
          <a:ln w="9525">
            <a:noFill/>
            <a:miter lim="800000"/>
            <a:headEnd/>
            <a:tailEnd/>
          </a:ln>
        </p:spPr>
      </p:pic>
      <p:pic>
        <p:nvPicPr>
          <p:cNvPr id="80916" name="Picture 20" descr="1"/>
          <p:cNvPicPr>
            <a:picLocks noChangeAspect="1" noChangeArrowheads="1"/>
          </p:cNvPicPr>
          <p:nvPr/>
        </p:nvPicPr>
        <p:blipFill>
          <a:blip r:embed="rId3" cstate="print"/>
          <a:srcRect/>
          <a:stretch>
            <a:fillRect/>
          </a:stretch>
        </p:blipFill>
        <p:spPr bwMode="auto">
          <a:xfrm>
            <a:off x="914400" y="4800600"/>
            <a:ext cx="923925" cy="733425"/>
          </a:xfrm>
          <a:prstGeom prst="rect">
            <a:avLst/>
          </a:prstGeom>
          <a:noFill/>
          <a:ln w="9525">
            <a:noFill/>
            <a:miter lim="800000"/>
            <a:headEnd/>
            <a:tailEnd/>
          </a:ln>
        </p:spPr>
      </p:pic>
      <p:sp>
        <p:nvSpPr>
          <p:cNvPr id="11" name="TextBox 10"/>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80906"/>
                                        </p:tgtEl>
                                        <p:attrNameLst>
                                          <p:attrName>style.visibility</p:attrName>
                                        </p:attrNameLst>
                                      </p:cBhvr>
                                      <p:to>
                                        <p:strVal val="visible"/>
                                      </p:to>
                                    </p:set>
                                    <p:anim calcmode="discrete" valueType="clr">
                                      <p:cBhvr override="childStyle">
                                        <p:cTn id="7" dur="80"/>
                                        <p:tgtEl>
                                          <p:spTgt spid="809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0906"/>
                                        </p:tgtEl>
                                        <p:attrNameLst>
                                          <p:attrName>fillcolor</p:attrName>
                                        </p:attrNameLst>
                                      </p:cBhvr>
                                      <p:tavLst>
                                        <p:tav tm="0">
                                          <p:val>
                                            <p:clrVal>
                                              <a:schemeClr val="accent2"/>
                                            </p:clrVal>
                                          </p:val>
                                        </p:tav>
                                        <p:tav tm="50000">
                                          <p:val>
                                            <p:clrVal>
                                              <a:schemeClr val="hlink"/>
                                            </p:clrVal>
                                          </p:val>
                                        </p:tav>
                                      </p:tavLst>
                                    </p:anim>
                                    <p:set>
                                      <p:cBhvr>
                                        <p:cTn id="9" dur="80"/>
                                        <p:tgtEl>
                                          <p:spTgt spid="80906"/>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80899"/>
                                        </p:tgtEl>
                                        <p:attrNameLst>
                                          <p:attrName>style.visibility</p:attrName>
                                        </p:attrNameLst>
                                      </p:cBhvr>
                                      <p:to>
                                        <p:strVal val="visible"/>
                                      </p:to>
                                    </p:set>
                                    <p:animEffect transition="in" filter="wipe(right)">
                                      <p:cBhvr>
                                        <p:cTn id="14" dur="500"/>
                                        <p:tgtEl>
                                          <p:spTgt spid="8089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80913"/>
                                        </p:tgtEl>
                                        <p:attrNameLst>
                                          <p:attrName>style.visibility</p:attrName>
                                        </p:attrNameLst>
                                      </p:cBhvr>
                                      <p:to>
                                        <p:strVal val="visible"/>
                                      </p:to>
                                    </p:set>
                                    <p:animEffect transition="in" filter="box(in)">
                                      <p:cBhvr>
                                        <p:cTn id="19" dur="500"/>
                                        <p:tgtEl>
                                          <p:spTgt spid="8091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80911"/>
                                        </p:tgtEl>
                                        <p:attrNameLst>
                                          <p:attrName>style.visibility</p:attrName>
                                        </p:attrNameLst>
                                      </p:cBhvr>
                                      <p:to>
                                        <p:strVal val="visible"/>
                                      </p:to>
                                    </p:set>
                                    <p:animEffect transition="in" filter="wipe(right)">
                                      <p:cBhvr>
                                        <p:cTn id="24" dur="500"/>
                                        <p:tgtEl>
                                          <p:spTgt spid="809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nodeType="clickEffect">
                                  <p:stCondLst>
                                    <p:cond delay="0"/>
                                  </p:stCondLst>
                                  <p:childTnLst>
                                    <p:set>
                                      <p:cBhvr>
                                        <p:cTn id="28" dur="1" fill="hold">
                                          <p:stCondLst>
                                            <p:cond delay="0"/>
                                          </p:stCondLst>
                                        </p:cTn>
                                        <p:tgtEl>
                                          <p:spTgt spid="80916"/>
                                        </p:tgtEl>
                                        <p:attrNameLst>
                                          <p:attrName>style.visibility</p:attrName>
                                        </p:attrNameLst>
                                      </p:cBhvr>
                                      <p:to>
                                        <p:strVal val="visible"/>
                                      </p:to>
                                    </p:set>
                                    <p:animEffect transition="in" filter="box(in)">
                                      <p:cBhvr>
                                        <p:cTn id="29" dur="500"/>
                                        <p:tgtEl>
                                          <p:spTgt spid="8091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80910"/>
                                        </p:tgtEl>
                                        <p:attrNameLst>
                                          <p:attrName>style.visibility</p:attrName>
                                        </p:attrNameLst>
                                      </p:cBhvr>
                                      <p:to>
                                        <p:strVal val="visible"/>
                                      </p:to>
                                    </p:set>
                                    <p:animEffect transition="in" filter="wipe(up)">
                                      <p:cBhvr>
                                        <p:cTn id="34" dur="500"/>
                                        <p:tgtEl>
                                          <p:spTgt spid="8091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80912"/>
                                        </p:tgtEl>
                                        <p:attrNameLst>
                                          <p:attrName>style.visibility</p:attrName>
                                        </p:attrNameLst>
                                      </p:cBhvr>
                                      <p:to>
                                        <p:strVal val="visible"/>
                                      </p:to>
                                    </p:set>
                                    <p:anim calcmode="lin" valueType="num">
                                      <p:cBhvr>
                                        <p:cTn id="39" dur="500" fill="hold"/>
                                        <p:tgtEl>
                                          <p:spTgt spid="80912"/>
                                        </p:tgtEl>
                                        <p:attrNameLst>
                                          <p:attrName>ppt_x</p:attrName>
                                        </p:attrNameLst>
                                      </p:cBhvr>
                                      <p:tavLst>
                                        <p:tav tm="0">
                                          <p:val>
                                            <p:strVal val="#ppt_x-#ppt_w/2"/>
                                          </p:val>
                                        </p:tav>
                                        <p:tav tm="100000">
                                          <p:val>
                                            <p:strVal val="#ppt_x"/>
                                          </p:val>
                                        </p:tav>
                                      </p:tavLst>
                                    </p:anim>
                                    <p:anim calcmode="lin" valueType="num">
                                      <p:cBhvr>
                                        <p:cTn id="40" dur="500" fill="hold"/>
                                        <p:tgtEl>
                                          <p:spTgt spid="80912"/>
                                        </p:tgtEl>
                                        <p:attrNameLst>
                                          <p:attrName>ppt_y</p:attrName>
                                        </p:attrNameLst>
                                      </p:cBhvr>
                                      <p:tavLst>
                                        <p:tav tm="0">
                                          <p:val>
                                            <p:strVal val="#ppt_y"/>
                                          </p:val>
                                        </p:tav>
                                        <p:tav tm="100000">
                                          <p:val>
                                            <p:strVal val="#ppt_y"/>
                                          </p:val>
                                        </p:tav>
                                      </p:tavLst>
                                    </p:anim>
                                    <p:anim calcmode="lin" valueType="num">
                                      <p:cBhvr>
                                        <p:cTn id="41" dur="500" fill="hold"/>
                                        <p:tgtEl>
                                          <p:spTgt spid="80912"/>
                                        </p:tgtEl>
                                        <p:attrNameLst>
                                          <p:attrName>ppt_w</p:attrName>
                                        </p:attrNameLst>
                                      </p:cBhvr>
                                      <p:tavLst>
                                        <p:tav tm="0">
                                          <p:val>
                                            <p:fltVal val="0"/>
                                          </p:val>
                                        </p:tav>
                                        <p:tav tm="100000">
                                          <p:val>
                                            <p:strVal val="#ppt_w"/>
                                          </p:val>
                                        </p:tav>
                                      </p:tavLst>
                                    </p:anim>
                                    <p:anim calcmode="lin" valueType="num">
                                      <p:cBhvr>
                                        <p:cTn id="42" dur="500" fill="hold"/>
                                        <p:tgtEl>
                                          <p:spTgt spid="809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P spid="80906" grpId="0"/>
      <p:bldP spid="80910" grpId="0"/>
      <p:bldP spid="80911" grpId="0"/>
      <p:bldP spid="809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4"/>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smtClean="0">
                <a:solidFill>
                  <a:srgbClr val="006699"/>
                </a:solidFill>
                <a:latin typeface="Arial Black" pitchFamily="34" charset="0"/>
              </a:rPr>
              <a:t>Example </a:t>
            </a:r>
            <a:r>
              <a:rPr lang="en-US" altLang="en-US" sz="2400" b="0" smtClean="0">
                <a:solidFill>
                  <a:srgbClr val="006699"/>
                </a:solidFill>
                <a:latin typeface="Arial Black" pitchFamily="34" charset="0"/>
              </a:rPr>
              <a:t>8</a:t>
            </a:r>
            <a:endParaRPr lang="en-US" altLang="en-US" sz="2400" b="0" dirty="0">
              <a:solidFill>
                <a:srgbClr val="006699"/>
              </a:solidFill>
              <a:latin typeface="Arial Black" pitchFamily="34" charset="0"/>
            </a:endParaRPr>
          </a:p>
        </p:txBody>
      </p:sp>
      <p:grpSp>
        <p:nvGrpSpPr>
          <p:cNvPr id="2" name="Group 20"/>
          <p:cNvGrpSpPr>
            <a:grpSpLocks/>
          </p:cNvGrpSpPr>
          <p:nvPr/>
        </p:nvGrpSpPr>
        <p:grpSpPr bwMode="auto">
          <a:xfrm>
            <a:off x="381000" y="1601788"/>
            <a:ext cx="7772400" cy="1768474"/>
            <a:chOff x="240" y="1009"/>
            <a:chExt cx="4896" cy="1114"/>
          </a:xfrm>
        </p:grpSpPr>
        <p:sp>
          <p:nvSpPr>
            <p:cNvPr id="30725" name="Text Box 15"/>
            <p:cNvSpPr txBox="1">
              <a:spLocks noChangeArrowheads="1"/>
            </p:cNvSpPr>
            <p:nvPr/>
          </p:nvSpPr>
          <p:spPr bwMode="auto">
            <a:xfrm>
              <a:off x="240" y="1134"/>
              <a:ext cx="4896" cy="989"/>
            </a:xfrm>
            <a:prstGeom prst="rect">
              <a:avLst/>
            </a:prstGeom>
            <a:noFill/>
            <a:ln w="9525" algn="ctr">
              <a:noFill/>
              <a:miter lim="800000"/>
              <a:headEnd/>
              <a:tailEnd/>
            </a:ln>
          </p:spPr>
          <p:txBody>
            <a:bodyPr>
              <a:spAutoFit/>
            </a:bodyPr>
            <a:lstStyle/>
            <a:p>
              <a:pPr algn="l"/>
              <a:r>
                <a:rPr lang="en-US" sz="2400" b="0" dirty="0" smtClean="0"/>
                <a:t>A </a:t>
              </a:r>
              <a:r>
                <a:rPr lang="en-US" sz="2400" b="0" dirty="0"/>
                <a:t>person's weight on Venus is about      </a:t>
              </a:r>
              <a:r>
                <a:rPr lang="en-US" sz="2400" b="0" dirty="0" smtClean="0"/>
                <a:t> of his </a:t>
              </a:r>
              <a:r>
                <a:rPr lang="en-US" sz="2400" b="0" dirty="0"/>
                <a:t>or her weight on Earth. Write and solve an equation to find how much a person weighs on Earth if he or she weighs 108 pounds on Venus.</a:t>
              </a:r>
            </a:p>
          </p:txBody>
        </p:sp>
        <p:grpSp>
          <p:nvGrpSpPr>
            <p:cNvPr id="3" name="Group 19"/>
            <p:cNvGrpSpPr>
              <a:grpSpLocks/>
            </p:cNvGrpSpPr>
            <p:nvPr/>
          </p:nvGrpSpPr>
          <p:grpSpPr bwMode="auto">
            <a:xfrm>
              <a:off x="3840" y="1009"/>
              <a:ext cx="576" cy="509"/>
              <a:chOff x="288" y="2784"/>
              <a:chExt cx="576" cy="509"/>
            </a:xfrm>
          </p:grpSpPr>
          <p:sp>
            <p:nvSpPr>
              <p:cNvPr id="30727" name="Text Box 16"/>
              <p:cNvSpPr txBox="1">
                <a:spLocks noChangeArrowheads="1"/>
              </p:cNvSpPr>
              <p:nvPr/>
            </p:nvSpPr>
            <p:spPr bwMode="auto">
              <a:xfrm>
                <a:off x="384" y="2784"/>
                <a:ext cx="288" cy="269"/>
              </a:xfrm>
              <a:prstGeom prst="rect">
                <a:avLst/>
              </a:prstGeom>
              <a:noFill/>
              <a:ln w="9525" algn="ctr">
                <a:noFill/>
                <a:miter lim="800000"/>
                <a:headEnd/>
                <a:tailEnd/>
              </a:ln>
            </p:spPr>
            <p:txBody>
              <a:bodyPr>
                <a:spAutoFit/>
              </a:bodyPr>
              <a:lstStyle/>
              <a:p>
                <a:r>
                  <a:rPr lang="en-US" sz="2200" b="0" dirty="0"/>
                  <a:t>9</a:t>
                </a:r>
              </a:p>
            </p:txBody>
          </p:sp>
          <p:sp>
            <p:nvSpPr>
              <p:cNvPr id="30728" name="Text Box 17"/>
              <p:cNvSpPr txBox="1">
                <a:spLocks noChangeArrowheads="1"/>
              </p:cNvSpPr>
              <p:nvPr/>
            </p:nvSpPr>
            <p:spPr bwMode="auto">
              <a:xfrm>
                <a:off x="288" y="3024"/>
                <a:ext cx="576" cy="269"/>
              </a:xfrm>
              <a:prstGeom prst="rect">
                <a:avLst/>
              </a:prstGeom>
              <a:noFill/>
              <a:ln w="9525" algn="ctr">
                <a:noFill/>
                <a:miter lim="800000"/>
                <a:headEnd/>
                <a:tailEnd/>
              </a:ln>
            </p:spPr>
            <p:txBody>
              <a:bodyPr>
                <a:spAutoFit/>
              </a:bodyPr>
              <a:lstStyle/>
              <a:p>
                <a:r>
                  <a:rPr lang="en-US" sz="2200" b="0" dirty="0"/>
                  <a:t>10</a:t>
                </a:r>
              </a:p>
            </p:txBody>
          </p:sp>
          <p:sp>
            <p:nvSpPr>
              <p:cNvPr id="30729" name="Line 18"/>
              <p:cNvSpPr>
                <a:spLocks noChangeShapeType="1"/>
              </p:cNvSpPr>
              <p:nvPr/>
            </p:nvSpPr>
            <p:spPr bwMode="auto">
              <a:xfrm>
                <a:off x="336" y="3040"/>
                <a:ext cx="288" cy="0"/>
              </a:xfrm>
              <a:prstGeom prst="line">
                <a:avLst/>
              </a:prstGeom>
              <a:noFill/>
              <a:ln w="9525">
                <a:solidFill>
                  <a:schemeClr val="tx1"/>
                </a:solidFill>
                <a:round/>
                <a:headEnd/>
                <a:tailEnd/>
              </a:ln>
            </p:spPr>
            <p:txBody>
              <a:bodyPr>
                <a:spAutoFit/>
              </a:bodyPr>
              <a:lstStyle/>
              <a:p>
                <a:endParaRPr lang="en-US"/>
              </a:p>
            </p:txBody>
          </p:sp>
        </p:grpSp>
      </p:grpSp>
      <p:pic>
        <p:nvPicPr>
          <p:cNvPr id="73749" name="Picture 21" descr="1"/>
          <p:cNvPicPr>
            <a:picLocks noChangeAspect="1" noChangeArrowheads="1"/>
          </p:cNvPicPr>
          <p:nvPr/>
        </p:nvPicPr>
        <p:blipFill>
          <a:blip r:embed="rId3" cstate="print"/>
          <a:srcRect/>
          <a:stretch>
            <a:fillRect/>
          </a:stretch>
        </p:blipFill>
        <p:spPr bwMode="auto">
          <a:xfrm>
            <a:off x="533400" y="3429000"/>
            <a:ext cx="2495550" cy="733425"/>
          </a:xfrm>
          <a:prstGeom prst="rect">
            <a:avLst/>
          </a:prstGeom>
          <a:noFill/>
          <a:ln w="9525">
            <a:noFill/>
            <a:miter lim="800000"/>
            <a:headEnd/>
            <a:tailEnd/>
          </a:ln>
        </p:spPr>
      </p:pic>
      <p:sp>
        <p:nvSpPr>
          <p:cNvPr id="10" name="TextBox 9"/>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3749"/>
                                        </p:tgtEl>
                                        <p:attrNameLst>
                                          <p:attrName>style.visibility</p:attrName>
                                        </p:attrNameLst>
                                      </p:cBhvr>
                                      <p:to>
                                        <p:strVal val="visible"/>
                                      </p:to>
                                    </p:set>
                                    <p:animEffect transition="in" filter="box(in)">
                                      <p:cBhvr>
                                        <p:cTn id="7" dur="500"/>
                                        <p:tgtEl>
                                          <p:spTgt spid="73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dirty="0" smtClean="0">
                <a:solidFill>
                  <a:srgbClr val="006699"/>
                </a:solidFill>
                <a:latin typeface="Arial Black" pitchFamily="34" charset="0"/>
              </a:rPr>
              <a:t>Warm up</a:t>
            </a:r>
            <a:endParaRPr lang="en-US" altLang="en-US" sz="2400" b="0" dirty="0">
              <a:solidFill>
                <a:srgbClr val="006699"/>
              </a:solidFill>
              <a:latin typeface="Arial Black" pitchFamily="34" charset="0"/>
            </a:endParaRPr>
          </a:p>
        </p:txBody>
      </p:sp>
      <p:sp>
        <p:nvSpPr>
          <p:cNvPr id="29699" name="Text Box 38"/>
          <p:cNvSpPr txBox="1">
            <a:spLocks noChangeArrowheads="1"/>
          </p:cNvSpPr>
          <p:nvPr/>
        </p:nvSpPr>
        <p:spPr bwMode="auto">
          <a:xfrm>
            <a:off x="381000" y="-1486363"/>
            <a:ext cx="8458200" cy="10372070"/>
          </a:xfrm>
          <a:prstGeom prst="rect">
            <a:avLst/>
          </a:prstGeom>
          <a:noFill/>
          <a:ln w="9525">
            <a:noFill/>
            <a:miter lim="800000"/>
            <a:headEnd/>
            <a:tailEnd/>
          </a:ln>
        </p:spPr>
        <p:txBody>
          <a:bodyPr anchor="ctr">
            <a:spAutoFit/>
          </a:bodyPr>
          <a:lstStyle/>
          <a:p>
            <a:pPr algn="l"/>
            <a:endParaRPr lang="en-US" altLang="en-US" sz="2200" dirty="0" smtClean="0"/>
          </a:p>
          <a:p>
            <a:pPr algn="l"/>
            <a:endParaRPr lang="en-US" altLang="en-US" sz="2200" dirty="0"/>
          </a:p>
          <a:p>
            <a:pPr algn="l"/>
            <a:endParaRPr lang="en-US" altLang="en-US" sz="2200" dirty="0" smtClean="0"/>
          </a:p>
          <a:p>
            <a:pPr algn="l"/>
            <a:endParaRPr lang="en-US" altLang="en-US" sz="2200" dirty="0"/>
          </a:p>
          <a:p>
            <a:pPr algn="l"/>
            <a:endParaRPr lang="en-US" altLang="en-US" sz="2200" dirty="0" smtClean="0"/>
          </a:p>
          <a:p>
            <a:pPr algn="l"/>
            <a:endParaRPr lang="en-US" altLang="en-US" sz="2200" dirty="0"/>
          </a:p>
          <a:p>
            <a:pPr algn="l"/>
            <a:r>
              <a:rPr lang="en-US" altLang="en-US" sz="2200" dirty="0" smtClean="0"/>
              <a:t>Solve </a:t>
            </a:r>
            <a:r>
              <a:rPr lang="en-US" altLang="en-US" sz="2200" dirty="0"/>
              <a:t>each equation.</a:t>
            </a:r>
            <a:endParaRPr lang="en-US" sz="2000" b="0" dirty="0"/>
          </a:p>
          <a:p>
            <a:pPr algn="l">
              <a:lnSpc>
                <a:spcPct val="150000"/>
              </a:lnSpc>
            </a:pPr>
            <a:r>
              <a:rPr lang="en-US" sz="2400" dirty="0"/>
              <a:t>1.</a:t>
            </a:r>
            <a:r>
              <a:rPr lang="en-US" sz="2400" b="0" dirty="0"/>
              <a:t> </a:t>
            </a:r>
            <a:r>
              <a:rPr lang="en-US" sz="2400" b="0" i="1" dirty="0"/>
              <a:t>  </a:t>
            </a:r>
            <a:r>
              <a:rPr lang="en-US" sz="2400" b="0" dirty="0"/>
              <a:t> </a:t>
            </a:r>
            <a:endParaRPr lang="en-US" sz="2400" b="0" dirty="0" smtClean="0"/>
          </a:p>
          <a:p>
            <a:pPr>
              <a:lnSpc>
                <a:spcPct val="150000"/>
              </a:lnSpc>
            </a:pPr>
            <a:endParaRPr lang="en-US" sz="2400" dirty="0" smtClean="0"/>
          </a:p>
          <a:p>
            <a:pPr>
              <a:lnSpc>
                <a:spcPct val="150000"/>
              </a:lnSpc>
            </a:pPr>
            <a:r>
              <a:rPr lang="en-US" sz="2400" dirty="0" smtClean="0"/>
              <a:t>2.</a:t>
            </a:r>
            <a:r>
              <a:rPr lang="en-US" sz="2400" b="0" dirty="0" smtClean="0"/>
              <a:t>  </a:t>
            </a:r>
            <a:r>
              <a:rPr lang="en-US" sz="2400" b="0" i="1" dirty="0" smtClean="0"/>
              <a:t> </a:t>
            </a:r>
            <a:endParaRPr lang="en-US" sz="2400" b="0" dirty="0" smtClean="0"/>
          </a:p>
          <a:p>
            <a:pPr>
              <a:lnSpc>
                <a:spcPct val="150000"/>
              </a:lnSpc>
            </a:pPr>
            <a:r>
              <a:rPr lang="en-US" sz="2400" dirty="0" smtClean="0"/>
              <a:t>3.</a:t>
            </a:r>
            <a:r>
              <a:rPr lang="en-US" sz="2400" b="0" dirty="0" smtClean="0"/>
              <a:t> –5 + c = 22</a:t>
            </a:r>
            <a:r>
              <a:rPr lang="en-US" sz="2400" b="0" i="1" dirty="0" smtClean="0"/>
              <a:t>    </a:t>
            </a:r>
            <a:endParaRPr lang="en-US" sz="2400" b="0" dirty="0" smtClean="0"/>
          </a:p>
          <a:p>
            <a:pPr algn="l">
              <a:lnSpc>
                <a:spcPct val="150000"/>
              </a:lnSpc>
            </a:pPr>
            <a:r>
              <a:rPr lang="en-US" sz="2400" dirty="0" smtClean="0"/>
              <a:t>4</a:t>
            </a:r>
            <a:r>
              <a:rPr lang="en-US" sz="2400" dirty="0"/>
              <a:t>.</a:t>
            </a:r>
            <a:r>
              <a:rPr lang="en-US" sz="2400" b="0" dirty="0"/>
              <a:t> </a:t>
            </a:r>
            <a:endParaRPr lang="en-US" sz="2400" b="0" dirty="0" smtClean="0"/>
          </a:p>
          <a:p>
            <a:pPr algn="l">
              <a:lnSpc>
                <a:spcPct val="150000"/>
              </a:lnSpc>
            </a:pPr>
            <a:endParaRPr lang="en-US" sz="2400" b="0" dirty="0"/>
          </a:p>
          <a:p>
            <a:pPr algn="l">
              <a:lnSpc>
                <a:spcPct val="150000"/>
              </a:lnSpc>
            </a:pPr>
            <a:endParaRPr lang="en-US" sz="2400" b="0" dirty="0" smtClean="0"/>
          </a:p>
          <a:p>
            <a:pPr algn="l">
              <a:lnSpc>
                <a:spcPct val="150000"/>
              </a:lnSpc>
            </a:pPr>
            <a:r>
              <a:rPr lang="en-US" sz="2400" b="0" dirty="0" smtClean="0"/>
              <a:t> </a:t>
            </a:r>
            <a:endParaRPr lang="en-US" sz="2400" b="0" dirty="0"/>
          </a:p>
          <a:p>
            <a:pPr algn="l">
              <a:lnSpc>
                <a:spcPct val="150000"/>
              </a:lnSpc>
            </a:pPr>
            <a:endParaRPr lang="en-US" sz="2400" dirty="0"/>
          </a:p>
          <a:p>
            <a:pPr algn="l">
              <a:lnSpc>
                <a:spcPct val="150000"/>
              </a:lnSpc>
            </a:pPr>
            <a:endParaRPr lang="en-US" sz="800" b="0" dirty="0">
              <a:latin typeface="Arial" charset="0"/>
            </a:endParaRPr>
          </a:p>
        </p:txBody>
      </p:sp>
      <p:sp>
        <p:nvSpPr>
          <p:cNvPr id="17453" name="Text Box 45"/>
          <p:cNvSpPr txBox="1">
            <a:spLocks noChangeArrowheads="1"/>
          </p:cNvSpPr>
          <p:nvPr/>
        </p:nvSpPr>
        <p:spPr bwMode="auto">
          <a:xfrm>
            <a:off x="2514600" y="2286000"/>
            <a:ext cx="523875" cy="457200"/>
          </a:xfrm>
          <a:prstGeom prst="rect">
            <a:avLst/>
          </a:prstGeom>
          <a:noFill/>
          <a:ln w="9525">
            <a:noFill/>
            <a:miter lim="800000"/>
            <a:headEnd/>
            <a:tailEnd/>
          </a:ln>
        </p:spPr>
        <p:txBody>
          <a:bodyPr wrap="square" anchor="ctr">
            <a:spAutoFit/>
          </a:bodyPr>
          <a:lstStyle/>
          <a:p>
            <a:r>
              <a:rPr lang="en-US" sz="2400" b="0" dirty="0">
                <a:solidFill>
                  <a:srgbClr val="FF0000"/>
                </a:solidFill>
                <a:latin typeface="Arial" charset="0"/>
              </a:rPr>
              <a:t>21</a:t>
            </a:r>
            <a:endParaRPr lang="en-US" sz="2000" b="0" dirty="0">
              <a:latin typeface="Arial" charset="0"/>
            </a:endParaRPr>
          </a:p>
        </p:txBody>
      </p:sp>
      <p:sp>
        <p:nvSpPr>
          <p:cNvPr id="17455" name="Text Box 47"/>
          <p:cNvSpPr txBox="1">
            <a:spLocks noChangeArrowheads="1"/>
          </p:cNvSpPr>
          <p:nvPr/>
        </p:nvSpPr>
        <p:spPr bwMode="auto">
          <a:xfrm>
            <a:off x="2743200" y="3579168"/>
            <a:ext cx="612668" cy="461665"/>
          </a:xfrm>
          <a:prstGeom prst="rect">
            <a:avLst/>
          </a:prstGeom>
          <a:noFill/>
          <a:ln w="9525">
            <a:noFill/>
            <a:miter lim="800000"/>
            <a:headEnd/>
            <a:tailEnd/>
          </a:ln>
        </p:spPr>
        <p:txBody>
          <a:bodyPr wrap="none" anchor="ctr">
            <a:spAutoFit/>
          </a:bodyPr>
          <a:lstStyle/>
          <a:p>
            <a:r>
              <a:rPr lang="en-US" sz="2400" b="0" dirty="0" smtClean="0">
                <a:solidFill>
                  <a:srgbClr val="FF0000"/>
                </a:solidFill>
                <a:latin typeface="Arial" charset="0"/>
              </a:rPr>
              <a:t>4/3</a:t>
            </a:r>
            <a:endParaRPr lang="en-US" sz="2400" b="0" dirty="0">
              <a:solidFill>
                <a:srgbClr val="FF0000"/>
              </a:solidFill>
              <a:latin typeface="Arial" charset="0"/>
            </a:endParaRPr>
          </a:p>
        </p:txBody>
      </p:sp>
      <p:sp>
        <p:nvSpPr>
          <p:cNvPr id="17457" name="Text Box 49"/>
          <p:cNvSpPr txBox="1">
            <a:spLocks noChangeArrowheads="1"/>
          </p:cNvSpPr>
          <p:nvPr/>
        </p:nvSpPr>
        <p:spPr bwMode="auto">
          <a:xfrm>
            <a:off x="2514600" y="5410200"/>
            <a:ext cx="523875" cy="457200"/>
          </a:xfrm>
          <a:prstGeom prst="rect">
            <a:avLst/>
          </a:prstGeom>
          <a:noFill/>
          <a:ln w="9525">
            <a:noFill/>
            <a:miter lim="800000"/>
            <a:headEnd/>
            <a:tailEnd/>
          </a:ln>
        </p:spPr>
        <p:txBody>
          <a:bodyPr wrap="none" anchor="ctr">
            <a:spAutoFit/>
          </a:bodyPr>
          <a:lstStyle/>
          <a:p>
            <a:r>
              <a:rPr lang="en-US" sz="2400" b="0" dirty="0">
                <a:solidFill>
                  <a:srgbClr val="FF0000"/>
                </a:solidFill>
                <a:latin typeface="Arial" charset="0"/>
              </a:rPr>
              <a:t>40</a:t>
            </a:r>
            <a:endParaRPr lang="en-US" sz="2000" b="0" dirty="0">
              <a:latin typeface="Arial" charset="0"/>
            </a:endParaRPr>
          </a:p>
        </p:txBody>
      </p:sp>
      <p:pic>
        <p:nvPicPr>
          <p:cNvPr id="29704" name="Picture 71" descr="1"/>
          <p:cNvPicPr>
            <a:picLocks noChangeAspect="1" noChangeArrowheads="1"/>
          </p:cNvPicPr>
          <p:nvPr/>
        </p:nvPicPr>
        <p:blipFill>
          <a:blip r:embed="rId3" cstate="print"/>
          <a:srcRect/>
          <a:stretch>
            <a:fillRect/>
          </a:stretch>
        </p:blipFill>
        <p:spPr bwMode="auto">
          <a:xfrm>
            <a:off x="990600" y="2133600"/>
            <a:ext cx="1085850" cy="723900"/>
          </a:xfrm>
          <a:prstGeom prst="rect">
            <a:avLst/>
          </a:prstGeom>
          <a:noFill/>
          <a:ln w="9525">
            <a:noFill/>
            <a:miter lim="800000"/>
            <a:headEnd/>
            <a:tailEnd/>
          </a:ln>
        </p:spPr>
      </p:pic>
      <p:pic>
        <p:nvPicPr>
          <p:cNvPr id="29706" name="Picture 73" descr="1"/>
          <p:cNvPicPr>
            <a:picLocks noChangeAspect="1" noChangeArrowheads="1"/>
          </p:cNvPicPr>
          <p:nvPr/>
        </p:nvPicPr>
        <p:blipFill>
          <a:blip r:embed="rId4" cstate="print"/>
          <a:srcRect/>
          <a:stretch>
            <a:fillRect/>
          </a:stretch>
        </p:blipFill>
        <p:spPr bwMode="auto">
          <a:xfrm>
            <a:off x="990600" y="5181600"/>
            <a:ext cx="1181100" cy="733425"/>
          </a:xfrm>
          <a:prstGeom prst="rect">
            <a:avLst/>
          </a:prstGeom>
          <a:noFill/>
          <a:ln w="9525">
            <a:noFill/>
            <a:miter lim="800000"/>
            <a:headEnd/>
            <a:tailEnd/>
          </a:ln>
        </p:spPr>
      </p:pic>
      <p:sp>
        <p:nvSpPr>
          <p:cNvPr id="14" name="TextBox 13"/>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pic>
        <p:nvPicPr>
          <p:cNvPr id="15" name="Picture 68" descr="1"/>
          <p:cNvPicPr>
            <a:picLocks noChangeAspect="1" noChangeArrowheads="1"/>
          </p:cNvPicPr>
          <p:nvPr/>
        </p:nvPicPr>
        <p:blipFill>
          <a:blip r:embed="rId5" cstate="print"/>
          <a:srcRect/>
          <a:stretch>
            <a:fillRect/>
          </a:stretch>
        </p:blipFill>
        <p:spPr bwMode="auto">
          <a:xfrm>
            <a:off x="914400" y="3505200"/>
            <a:ext cx="1524000" cy="723900"/>
          </a:xfrm>
          <a:prstGeom prst="rect">
            <a:avLst/>
          </a:prstGeom>
          <a:noFill/>
          <a:ln w="9525">
            <a:noFill/>
            <a:miter lim="800000"/>
            <a:headEnd/>
            <a:tailEnd/>
          </a:ln>
        </p:spPr>
      </p:pic>
      <p:sp>
        <p:nvSpPr>
          <p:cNvPr id="16" name="Text Box 49"/>
          <p:cNvSpPr txBox="1">
            <a:spLocks noChangeArrowheads="1"/>
          </p:cNvSpPr>
          <p:nvPr/>
        </p:nvSpPr>
        <p:spPr bwMode="auto">
          <a:xfrm>
            <a:off x="2971800" y="4417368"/>
            <a:ext cx="527709" cy="461665"/>
          </a:xfrm>
          <a:prstGeom prst="rect">
            <a:avLst/>
          </a:prstGeom>
          <a:noFill/>
          <a:ln w="9525">
            <a:noFill/>
            <a:miter lim="800000"/>
            <a:headEnd/>
            <a:tailEnd/>
          </a:ln>
        </p:spPr>
        <p:txBody>
          <a:bodyPr wrap="none" anchor="ctr">
            <a:spAutoFit/>
          </a:bodyPr>
          <a:lstStyle/>
          <a:p>
            <a:r>
              <a:rPr lang="en-US" sz="2400" b="0" dirty="0" smtClean="0">
                <a:solidFill>
                  <a:srgbClr val="FF0000"/>
                </a:solidFill>
                <a:latin typeface="Arial" charset="0"/>
              </a:rPr>
              <a:t>27</a:t>
            </a:r>
            <a:endParaRPr lang="en-US" sz="2000" b="0"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53"/>
                                        </p:tgtEl>
                                        <p:attrNameLst>
                                          <p:attrName>style.visibility</p:attrName>
                                        </p:attrNameLst>
                                      </p:cBhvr>
                                      <p:to>
                                        <p:strVal val="visible"/>
                                      </p:to>
                                    </p:set>
                                    <p:animEffect transition="in" filter="dissolve">
                                      <p:cBhvr>
                                        <p:cTn id="7" dur="500"/>
                                        <p:tgtEl>
                                          <p:spTgt spid="174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55"/>
                                        </p:tgtEl>
                                        <p:attrNameLst>
                                          <p:attrName>style.visibility</p:attrName>
                                        </p:attrNameLst>
                                      </p:cBhvr>
                                      <p:to>
                                        <p:strVal val="visible"/>
                                      </p:to>
                                    </p:set>
                                    <p:animEffect transition="in" filter="dissolve">
                                      <p:cBhvr>
                                        <p:cTn id="12" dur="500"/>
                                        <p:tgtEl>
                                          <p:spTgt spid="174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57"/>
                                        </p:tgtEl>
                                        <p:attrNameLst>
                                          <p:attrName>style.visibility</p:attrName>
                                        </p:attrNameLst>
                                      </p:cBhvr>
                                      <p:to>
                                        <p:strVal val="visible"/>
                                      </p:to>
                                    </p:set>
                                    <p:animEffect transition="in" filter="dissolve">
                                      <p:cBhvr>
                                        <p:cTn id="17" dur="500"/>
                                        <p:tgtEl>
                                          <p:spTgt spid="1745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53" grpId="0" autoUpdateAnimBg="0"/>
      <p:bldP spid="17455" grpId="0" autoUpdateAnimBg="0"/>
      <p:bldP spid="17457" grpId="0" autoUpdateAnimBg="0"/>
      <p:bldP spid="1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93688" y="1828800"/>
            <a:ext cx="8237537" cy="457200"/>
          </a:xfrm>
          <a:prstGeom prst="rect">
            <a:avLst/>
          </a:prstGeom>
          <a:noFill/>
          <a:ln w="9525">
            <a:noFill/>
            <a:miter lim="800000"/>
            <a:headEnd/>
            <a:tailEnd/>
          </a:ln>
        </p:spPr>
        <p:txBody>
          <a:bodyPr>
            <a:spAutoFit/>
          </a:bodyPr>
          <a:lstStyle/>
          <a:p>
            <a:r>
              <a:rPr lang="en-US" altLang="en-US" sz="2400"/>
              <a:t>Solve the equation. Check your answer.</a:t>
            </a:r>
          </a:p>
        </p:txBody>
      </p:sp>
      <p:sp>
        <p:nvSpPr>
          <p:cNvPr id="9219" name="Text Box 3"/>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dirty="0">
                <a:solidFill>
                  <a:srgbClr val="006699"/>
                </a:solidFill>
                <a:latin typeface="Arial Black" pitchFamily="34" charset="0"/>
              </a:rPr>
              <a:t>Example </a:t>
            </a:r>
            <a:r>
              <a:rPr lang="en-US" altLang="en-US" sz="2400" b="0" dirty="0" smtClean="0">
                <a:solidFill>
                  <a:srgbClr val="006699"/>
                </a:solidFill>
                <a:latin typeface="Arial Black" pitchFamily="34" charset="0"/>
              </a:rPr>
              <a:t>1</a:t>
            </a:r>
            <a:endParaRPr lang="en-US" altLang="en-US" sz="2400" b="0" dirty="0">
              <a:solidFill>
                <a:srgbClr val="006699"/>
              </a:solidFill>
              <a:latin typeface="Arial Black" pitchFamily="34" charset="0"/>
            </a:endParaRPr>
          </a:p>
        </p:txBody>
      </p:sp>
      <p:grpSp>
        <p:nvGrpSpPr>
          <p:cNvPr id="2" name="Group 195"/>
          <p:cNvGrpSpPr>
            <a:grpSpLocks/>
          </p:cNvGrpSpPr>
          <p:nvPr/>
        </p:nvGrpSpPr>
        <p:grpSpPr bwMode="auto">
          <a:xfrm>
            <a:off x="1066800" y="3733800"/>
            <a:ext cx="1524000" cy="809625"/>
            <a:chOff x="384" y="2352"/>
            <a:chExt cx="960" cy="510"/>
          </a:xfrm>
        </p:grpSpPr>
        <p:sp>
          <p:nvSpPr>
            <p:cNvPr id="9302" name="Text Box 81"/>
            <p:cNvSpPr txBox="1">
              <a:spLocks noChangeArrowheads="1"/>
            </p:cNvSpPr>
            <p:nvPr/>
          </p:nvSpPr>
          <p:spPr bwMode="auto">
            <a:xfrm>
              <a:off x="576" y="2448"/>
              <a:ext cx="768" cy="288"/>
            </a:xfrm>
            <a:prstGeom prst="rect">
              <a:avLst/>
            </a:prstGeom>
            <a:noFill/>
            <a:ln w="9525">
              <a:noFill/>
              <a:miter lim="800000"/>
              <a:headEnd/>
              <a:tailEnd/>
            </a:ln>
          </p:spPr>
          <p:txBody>
            <a:bodyPr>
              <a:spAutoFit/>
            </a:bodyPr>
            <a:lstStyle/>
            <a:p>
              <a:r>
                <a:rPr lang="en-US" sz="2400" b="0" i="1"/>
                <a:t>= z</a:t>
              </a:r>
              <a:endParaRPr lang="en-US" sz="2400" b="0"/>
            </a:p>
          </p:txBody>
        </p:sp>
        <p:grpSp>
          <p:nvGrpSpPr>
            <p:cNvPr id="9303" name="Group 86"/>
            <p:cNvGrpSpPr>
              <a:grpSpLocks/>
            </p:cNvGrpSpPr>
            <p:nvPr/>
          </p:nvGrpSpPr>
          <p:grpSpPr bwMode="auto">
            <a:xfrm>
              <a:off x="384" y="2352"/>
              <a:ext cx="296" cy="510"/>
              <a:chOff x="1528" y="1920"/>
              <a:chExt cx="296" cy="510"/>
            </a:xfrm>
          </p:grpSpPr>
          <p:sp>
            <p:nvSpPr>
              <p:cNvPr id="9304" name="Text Box 87"/>
              <p:cNvSpPr txBox="1">
                <a:spLocks noChangeArrowheads="1"/>
              </p:cNvSpPr>
              <p:nvPr/>
            </p:nvSpPr>
            <p:spPr bwMode="auto">
              <a:xfrm>
                <a:off x="1528" y="1920"/>
                <a:ext cx="288" cy="288"/>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3</a:t>
                </a:r>
                <a:endParaRPr lang="en-US" sz="2400" b="0"/>
              </a:p>
            </p:txBody>
          </p:sp>
          <p:sp>
            <p:nvSpPr>
              <p:cNvPr id="9305" name="Text Box 88"/>
              <p:cNvSpPr txBox="1">
                <a:spLocks noChangeArrowheads="1"/>
              </p:cNvSpPr>
              <p:nvPr/>
            </p:nvSpPr>
            <p:spPr bwMode="auto">
              <a:xfrm>
                <a:off x="1536" y="2142"/>
                <a:ext cx="288" cy="288"/>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4</a:t>
                </a:r>
                <a:endParaRPr lang="en-US" sz="2400" b="0"/>
              </a:p>
            </p:txBody>
          </p:sp>
          <p:sp>
            <p:nvSpPr>
              <p:cNvPr id="9306" name="Line 89"/>
              <p:cNvSpPr>
                <a:spLocks noChangeShapeType="1"/>
              </p:cNvSpPr>
              <p:nvPr/>
            </p:nvSpPr>
            <p:spPr bwMode="auto">
              <a:xfrm>
                <a:off x="1544" y="2176"/>
                <a:ext cx="202" cy="0"/>
              </a:xfrm>
              <a:prstGeom prst="line">
                <a:avLst/>
              </a:prstGeom>
              <a:noFill/>
              <a:ln w="19050">
                <a:solidFill>
                  <a:schemeClr val="tx1"/>
                </a:solidFill>
                <a:round/>
                <a:headEnd/>
                <a:tailEnd/>
              </a:ln>
            </p:spPr>
            <p:txBody>
              <a:bodyPr/>
              <a:lstStyle/>
              <a:p>
                <a:endParaRPr lang="en-US"/>
              </a:p>
            </p:txBody>
          </p:sp>
        </p:grpSp>
      </p:grpSp>
      <p:sp>
        <p:nvSpPr>
          <p:cNvPr id="22657" name="Text Box 129"/>
          <p:cNvSpPr txBox="1">
            <a:spLocks noChangeArrowheads="1"/>
          </p:cNvSpPr>
          <p:nvPr/>
        </p:nvSpPr>
        <p:spPr bwMode="auto">
          <a:xfrm>
            <a:off x="3733800" y="5845175"/>
            <a:ext cx="609600" cy="457200"/>
          </a:xfrm>
          <a:prstGeom prst="rect">
            <a:avLst/>
          </a:prstGeom>
          <a:noFill/>
          <a:ln w="9525">
            <a:noFill/>
            <a:miter lim="800000"/>
            <a:headEnd/>
            <a:tailEnd/>
          </a:ln>
        </p:spPr>
        <p:txBody>
          <a:bodyPr>
            <a:spAutoFit/>
          </a:bodyPr>
          <a:lstStyle/>
          <a:p>
            <a:r>
              <a:rPr lang="en-US" sz="2400" b="0">
                <a:solidFill>
                  <a:srgbClr val="FF0000"/>
                </a:solidFill>
                <a:sym typeface="Wingdings" pitchFamily="2" charset="2"/>
              </a:rPr>
              <a:t></a:t>
            </a:r>
          </a:p>
        </p:txBody>
      </p:sp>
      <p:sp>
        <p:nvSpPr>
          <p:cNvPr id="9222" name="Line 78"/>
          <p:cNvSpPr>
            <a:spLocks noChangeShapeType="1"/>
          </p:cNvSpPr>
          <p:nvPr/>
        </p:nvSpPr>
        <p:spPr bwMode="auto">
          <a:xfrm>
            <a:off x="2667000" y="3714750"/>
            <a:ext cx="0" cy="0"/>
          </a:xfrm>
          <a:prstGeom prst="line">
            <a:avLst/>
          </a:prstGeom>
          <a:noFill/>
          <a:ln w="9525">
            <a:solidFill>
              <a:srgbClr val="FF0000"/>
            </a:solidFill>
            <a:round/>
            <a:headEnd/>
            <a:tailEnd/>
          </a:ln>
        </p:spPr>
        <p:txBody>
          <a:bodyPr/>
          <a:lstStyle/>
          <a:p>
            <a:endParaRPr lang="en-US"/>
          </a:p>
        </p:txBody>
      </p:sp>
      <p:grpSp>
        <p:nvGrpSpPr>
          <p:cNvPr id="4" name="Group 191"/>
          <p:cNvGrpSpPr>
            <a:grpSpLocks/>
          </p:cNvGrpSpPr>
          <p:nvPr/>
        </p:nvGrpSpPr>
        <p:grpSpPr bwMode="auto">
          <a:xfrm>
            <a:off x="5029200" y="4800600"/>
            <a:ext cx="4191000" cy="1187450"/>
            <a:chOff x="2832" y="3024"/>
            <a:chExt cx="2640" cy="748"/>
          </a:xfrm>
        </p:grpSpPr>
        <p:sp>
          <p:nvSpPr>
            <p:cNvPr id="9297" name="Text Box 38"/>
            <p:cNvSpPr txBox="1">
              <a:spLocks noChangeArrowheads="1"/>
            </p:cNvSpPr>
            <p:nvPr/>
          </p:nvSpPr>
          <p:spPr bwMode="auto">
            <a:xfrm>
              <a:off x="2832" y="3024"/>
              <a:ext cx="2640" cy="748"/>
            </a:xfrm>
            <a:prstGeom prst="rect">
              <a:avLst/>
            </a:prstGeom>
            <a:noFill/>
            <a:ln w="9525">
              <a:noFill/>
              <a:miter lim="800000"/>
              <a:headEnd/>
              <a:tailEnd/>
            </a:ln>
          </p:spPr>
          <p:txBody>
            <a:bodyPr anchor="ctr">
              <a:spAutoFit/>
            </a:bodyPr>
            <a:lstStyle/>
            <a:p>
              <a:r>
                <a:rPr lang="en-US" sz="2400" b="0" i="1">
                  <a:solidFill>
                    <a:srgbClr val="3333FF"/>
                  </a:solidFill>
                  <a:latin typeface="Arial" charset="0"/>
                </a:rPr>
                <a:t>To check your solution, substitute      for z in the original equation.</a:t>
              </a:r>
              <a:endParaRPr lang="en-US" sz="2400" b="0" i="1">
                <a:solidFill>
                  <a:srgbClr val="3333FF"/>
                </a:solidFill>
                <a:latin typeface="Arial" charset="0"/>
                <a:sym typeface="Symbol" pitchFamily="18" charset="2"/>
              </a:endParaRPr>
            </a:p>
          </p:txBody>
        </p:sp>
        <p:grpSp>
          <p:nvGrpSpPr>
            <p:cNvPr id="9298" name="Group 138"/>
            <p:cNvGrpSpPr>
              <a:grpSpLocks/>
            </p:cNvGrpSpPr>
            <p:nvPr/>
          </p:nvGrpSpPr>
          <p:grpSpPr bwMode="auto">
            <a:xfrm>
              <a:off x="3744" y="3198"/>
              <a:ext cx="312" cy="442"/>
              <a:chOff x="3012" y="2436"/>
              <a:chExt cx="312" cy="442"/>
            </a:xfrm>
          </p:grpSpPr>
          <p:sp>
            <p:nvSpPr>
              <p:cNvPr id="9299" name="Text Box 139"/>
              <p:cNvSpPr txBox="1">
                <a:spLocks noChangeArrowheads="1"/>
              </p:cNvSpPr>
              <p:nvPr/>
            </p:nvSpPr>
            <p:spPr bwMode="auto">
              <a:xfrm>
                <a:off x="3036" y="2436"/>
                <a:ext cx="288" cy="250"/>
              </a:xfrm>
              <a:prstGeom prst="rect">
                <a:avLst/>
              </a:prstGeom>
              <a:noFill/>
              <a:ln w="9525">
                <a:noFill/>
                <a:miter lim="800000"/>
                <a:headEnd/>
                <a:tailEnd/>
              </a:ln>
            </p:spPr>
            <p:txBody>
              <a:bodyPr>
                <a:spAutoFit/>
              </a:bodyPr>
              <a:lstStyle/>
              <a:p>
                <a:pPr>
                  <a:spcBef>
                    <a:spcPct val="20000"/>
                  </a:spcBef>
                </a:pPr>
                <a:r>
                  <a:rPr lang="en-US" altLang="en-US" sz="2000" b="0" i="1">
                    <a:solidFill>
                      <a:srgbClr val="3333FF"/>
                    </a:solidFill>
                    <a:latin typeface="Arial" charset="0"/>
                    <a:sym typeface="Symbol" pitchFamily="18" charset="2"/>
                  </a:rPr>
                  <a:t>3</a:t>
                </a:r>
                <a:endParaRPr lang="en-US" sz="2000" b="0" i="1">
                  <a:solidFill>
                    <a:srgbClr val="3333FF"/>
                  </a:solidFill>
                  <a:latin typeface="Arial" charset="0"/>
                </a:endParaRPr>
              </a:p>
            </p:txBody>
          </p:sp>
          <p:sp>
            <p:nvSpPr>
              <p:cNvPr id="9300" name="Text Box 140"/>
              <p:cNvSpPr txBox="1">
                <a:spLocks noChangeArrowheads="1"/>
              </p:cNvSpPr>
              <p:nvPr/>
            </p:nvSpPr>
            <p:spPr bwMode="auto">
              <a:xfrm>
                <a:off x="3012" y="2628"/>
                <a:ext cx="288" cy="250"/>
              </a:xfrm>
              <a:prstGeom prst="rect">
                <a:avLst/>
              </a:prstGeom>
              <a:noFill/>
              <a:ln w="9525">
                <a:noFill/>
                <a:miter lim="800000"/>
                <a:headEnd/>
                <a:tailEnd/>
              </a:ln>
            </p:spPr>
            <p:txBody>
              <a:bodyPr>
                <a:spAutoFit/>
              </a:bodyPr>
              <a:lstStyle/>
              <a:p>
                <a:pPr>
                  <a:spcBef>
                    <a:spcPct val="20000"/>
                  </a:spcBef>
                </a:pPr>
                <a:r>
                  <a:rPr lang="en-US" altLang="en-US" sz="2000" b="0" i="1">
                    <a:solidFill>
                      <a:srgbClr val="3333FF"/>
                    </a:solidFill>
                    <a:latin typeface="Arial" charset="0"/>
                    <a:sym typeface="Symbol" pitchFamily="18" charset="2"/>
                  </a:rPr>
                  <a:t>4</a:t>
                </a:r>
                <a:endParaRPr lang="en-US" sz="2000" b="0" i="1">
                  <a:solidFill>
                    <a:srgbClr val="3333FF"/>
                  </a:solidFill>
                  <a:latin typeface="Arial" charset="0"/>
                </a:endParaRPr>
              </a:p>
            </p:txBody>
          </p:sp>
          <p:sp>
            <p:nvSpPr>
              <p:cNvPr id="9301" name="Line 141"/>
              <p:cNvSpPr>
                <a:spLocks noChangeShapeType="1"/>
              </p:cNvSpPr>
              <p:nvPr/>
            </p:nvSpPr>
            <p:spPr bwMode="auto">
              <a:xfrm>
                <a:off x="3040" y="2656"/>
                <a:ext cx="202" cy="0"/>
              </a:xfrm>
              <a:prstGeom prst="line">
                <a:avLst/>
              </a:prstGeom>
              <a:noFill/>
              <a:ln w="19050">
                <a:solidFill>
                  <a:srgbClr val="3333FF"/>
                </a:solidFill>
                <a:round/>
                <a:headEnd/>
                <a:tailEnd/>
              </a:ln>
            </p:spPr>
            <p:txBody>
              <a:bodyPr/>
              <a:lstStyle/>
              <a:p>
                <a:endParaRPr lang="en-US"/>
              </a:p>
            </p:txBody>
          </p:sp>
        </p:grpSp>
      </p:grpSp>
      <p:grpSp>
        <p:nvGrpSpPr>
          <p:cNvPr id="6" name="Group 196"/>
          <p:cNvGrpSpPr>
            <a:grpSpLocks/>
          </p:cNvGrpSpPr>
          <p:nvPr/>
        </p:nvGrpSpPr>
        <p:grpSpPr bwMode="auto">
          <a:xfrm>
            <a:off x="533400" y="2971800"/>
            <a:ext cx="2503488" cy="838200"/>
            <a:chOff x="96" y="1872"/>
            <a:chExt cx="1577" cy="528"/>
          </a:xfrm>
        </p:grpSpPr>
        <p:sp>
          <p:nvSpPr>
            <p:cNvPr id="9282" name="Line 77"/>
            <p:cNvSpPr>
              <a:spLocks noChangeShapeType="1"/>
            </p:cNvSpPr>
            <p:nvPr/>
          </p:nvSpPr>
          <p:spPr bwMode="auto">
            <a:xfrm>
              <a:off x="178" y="2400"/>
              <a:ext cx="432" cy="0"/>
            </a:xfrm>
            <a:prstGeom prst="line">
              <a:avLst/>
            </a:prstGeom>
            <a:noFill/>
            <a:ln w="9525">
              <a:solidFill>
                <a:srgbClr val="FF0000"/>
              </a:solidFill>
              <a:round/>
              <a:headEnd/>
              <a:tailEnd/>
            </a:ln>
          </p:spPr>
          <p:txBody>
            <a:bodyPr/>
            <a:lstStyle/>
            <a:p>
              <a:endParaRPr lang="en-US"/>
            </a:p>
          </p:txBody>
        </p:sp>
        <p:grpSp>
          <p:nvGrpSpPr>
            <p:cNvPr id="9283" name="Group 194"/>
            <p:cNvGrpSpPr>
              <a:grpSpLocks/>
            </p:cNvGrpSpPr>
            <p:nvPr/>
          </p:nvGrpSpPr>
          <p:grpSpPr bwMode="auto">
            <a:xfrm>
              <a:off x="96" y="1872"/>
              <a:ext cx="1577" cy="528"/>
              <a:chOff x="96" y="1872"/>
              <a:chExt cx="1577" cy="528"/>
            </a:xfrm>
          </p:grpSpPr>
          <p:sp>
            <p:nvSpPr>
              <p:cNvPr id="9284" name="Line 135"/>
              <p:cNvSpPr>
                <a:spLocks noChangeShapeType="1"/>
              </p:cNvSpPr>
              <p:nvPr/>
            </p:nvSpPr>
            <p:spPr bwMode="auto">
              <a:xfrm>
                <a:off x="1092" y="2400"/>
                <a:ext cx="492" cy="0"/>
              </a:xfrm>
              <a:prstGeom prst="line">
                <a:avLst/>
              </a:prstGeom>
              <a:noFill/>
              <a:ln w="9525">
                <a:solidFill>
                  <a:srgbClr val="FF0000"/>
                </a:solidFill>
                <a:round/>
                <a:headEnd/>
                <a:tailEnd/>
              </a:ln>
            </p:spPr>
            <p:txBody>
              <a:bodyPr/>
              <a:lstStyle/>
              <a:p>
                <a:endParaRPr lang="en-US"/>
              </a:p>
            </p:txBody>
          </p:sp>
          <p:grpSp>
            <p:nvGrpSpPr>
              <p:cNvPr id="9285" name="Group 149"/>
              <p:cNvGrpSpPr>
                <a:grpSpLocks/>
              </p:cNvGrpSpPr>
              <p:nvPr/>
            </p:nvGrpSpPr>
            <p:grpSpPr bwMode="auto">
              <a:xfrm>
                <a:off x="96" y="1887"/>
                <a:ext cx="659" cy="513"/>
                <a:chOff x="144" y="1887"/>
                <a:chExt cx="659" cy="513"/>
              </a:xfrm>
            </p:grpSpPr>
            <p:sp>
              <p:nvSpPr>
                <p:cNvPr id="9292" name="Text Box 68"/>
                <p:cNvSpPr txBox="1">
                  <a:spLocks noChangeArrowheads="1"/>
                </p:cNvSpPr>
                <p:nvPr/>
              </p:nvSpPr>
              <p:spPr bwMode="auto">
                <a:xfrm>
                  <a:off x="144" y="1982"/>
                  <a:ext cx="336" cy="288"/>
                </a:xfrm>
                <a:prstGeom prst="rect">
                  <a:avLst/>
                </a:prstGeom>
                <a:noFill/>
                <a:ln w="9525">
                  <a:noFill/>
                  <a:miter lim="800000"/>
                  <a:headEnd/>
                  <a:tailEnd/>
                </a:ln>
              </p:spPr>
              <p:txBody>
                <a:bodyPr>
                  <a:spAutoFit/>
                </a:bodyPr>
                <a:lstStyle/>
                <a:p>
                  <a:r>
                    <a:rPr lang="en-US" sz="2400" b="0">
                      <a:solidFill>
                        <a:srgbClr val="FF0000"/>
                      </a:solidFill>
                    </a:rPr>
                    <a:t>+ </a:t>
                  </a:r>
                </a:p>
              </p:txBody>
            </p:sp>
            <p:grpSp>
              <p:nvGrpSpPr>
                <p:cNvPr id="9293" name="Group 145"/>
                <p:cNvGrpSpPr>
                  <a:grpSpLocks/>
                </p:cNvGrpSpPr>
                <p:nvPr/>
              </p:nvGrpSpPr>
              <p:grpSpPr bwMode="auto">
                <a:xfrm>
                  <a:off x="322" y="1887"/>
                  <a:ext cx="481" cy="513"/>
                  <a:chOff x="1200" y="1448"/>
                  <a:chExt cx="481" cy="513"/>
                </a:xfrm>
              </p:grpSpPr>
              <p:sp>
                <p:nvSpPr>
                  <p:cNvPr id="9294" name="Text Box 146"/>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b="0">
                        <a:solidFill>
                          <a:srgbClr val="FF0000"/>
                        </a:solidFill>
                        <a:sym typeface="Symbol" pitchFamily="18" charset="2"/>
                      </a:rPr>
                      <a:t> 7</a:t>
                    </a:r>
                    <a:endParaRPr lang="en-US" sz="2400" b="0">
                      <a:solidFill>
                        <a:srgbClr val="FF0000"/>
                      </a:solidFill>
                    </a:endParaRPr>
                  </a:p>
                </p:txBody>
              </p:sp>
              <p:sp>
                <p:nvSpPr>
                  <p:cNvPr id="9295" name="Text Box 147"/>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olidFill>
                          <a:srgbClr val="FF0000"/>
                        </a:solidFill>
                        <a:sym typeface="Symbol" pitchFamily="18" charset="2"/>
                      </a:rPr>
                      <a:t>16</a:t>
                    </a:r>
                    <a:endParaRPr lang="en-US" sz="2400" b="0">
                      <a:solidFill>
                        <a:srgbClr val="FF0000"/>
                      </a:solidFill>
                    </a:endParaRPr>
                  </a:p>
                </p:txBody>
              </p:sp>
              <p:sp>
                <p:nvSpPr>
                  <p:cNvPr id="9296" name="Line 148"/>
                  <p:cNvSpPr>
                    <a:spLocks noChangeShapeType="1"/>
                  </p:cNvSpPr>
                  <p:nvPr/>
                </p:nvSpPr>
                <p:spPr bwMode="auto">
                  <a:xfrm>
                    <a:off x="1262" y="1710"/>
                    <a:ext cx="274" cy="0"/>
                  </a:xfrm>
                  <a:prstGeom prst="line">
                    <a:avLst/>
                  </a:prstGeom>
                  <a:noFill/>
                  <a:ln w="19050">
                    <a:solidFill>
                      <a:srgbClr val="FF0000"/>
                    </a:solidFill>
                    <a:round/>
                    <a:headEnd/>
                    <a:tailEnd/>
                  </a:ln>
                </p:spPr>
                <p:txBody>
                  <a:bodyPr/>
                  <a:lstStyle/>
                  <a:p>
                    <a:endParaRPr lang="en-US"/>
                  </a:p>
                </p:txBody>
              </p:sp>
            </p:grpSp>
          </p:grpSp>
          <p:grpSp>
            <p:nvGrpSpPr>
              <p:cNvPr id="9286" name="Group 150"/>
              <p:cNvGrpSpPr>
                <a:grpSpLocks/>
              </p:cNvGrpSpPr>
              <p:nvPr/>
            </p:nvGrpSpPr>
            <p:grpSpPr bwMode="auto">
              <a:xfrm>
                <a:off x="1014" y="1872"/>
                <a:ext cx="659" cy="513"/>
                <a:chOff x="144" y="1887"/>
                <a:chExt cx="659" cy="513"/>
              </a:xfrm>
            </p:grpSpPr>
            <p:sp>
              <p:nvSpPr>
                <p:cNvPr id="9287" name="Text Box 151"/>
                <p:cNvSpPr txBox="1">
                  <a:spLocks noChangeArrowheads="1"/>
                </p:cNvSpPr>
                <p:nvPr/>
              </p:nvSpPr>
              <p:spPr bwMode="auto">
                <a:xfrm>
                  <a:off x="144" y="1982"/>
                  <a:ext cx="336" cy="288"/>
                </a:xfrm>
                <a:prstGeom prst="rect">
                  <a:avLst/>
                </a:prstGeom>
                <a:noFill/>
                <a:ln w="9525">
                  <a:noFill/>
                  <a:miter lim="800000"/>
                  <a:headEnd/>
                  <a:tailEnd/>
                </a:ln>
              </p:spPr>
              <p:txBody>
                <a:bodyPr>
                  <a:spAutoFit/>
                </a:bodyPr>
                <a:lstStyle/>
                <a:p>
                  <a:r>
                    <a:rPr lang="en-US" sz="2400" b="0">
                      <a:solidFill>
                        <a:srgbClr val="FF0000"/>
                      </a:solidFill>
                    </a:rPr>
                    <a:t>+ </a:t>
                  </a:r>
                </a:p>
              </p:txBody>
            </p:sp>
            <p:grpSp>
              <p:nvGrpSpPr>
                <p:cNvPr id="9288" name="Group 152"/>
                <p:cNvGrpSpPr>
                  <a:grpSpLocks/>
                </p:cNvGrpSpPr>
                <p:nvPr/>
              </p:nvGrpSpPr>
              <p:grpSpPr bwMode="auto">
                <a:xfrm>
                  <a:off x="322" y="1887"/>
                  <a:ext cx="481" cy="513"/>
                  <a:chOff x="1200" y="1448"/>
                  <a:chExt cx="481" cy="513"/>
                </a:xfrm>
              </p:grpSpPr>
              <p:sp>
                <p:nvSpPr>
                  <p:cNvPr id="9289" name="Text Box 153"/>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b="0">
                        <a:solidFill>
                          <a:srgbClr val="FF0000"/>
                        </a:solidFill>
                        <a:sym typeface="Symbol" pitchFamily="18" charset="2"/>
                      </a:rPr>
                      <a:t> 7</a:t>
                    </a:r>
                    <a:endParaRPr lang="en-US" sz="2400" b="0">
                      <a:solidFill>
                        <a:srgbClr val="FF0000"/>
                      </a:solidFill>
                    </a:endParaRPr>
                  </a:p>
                </p:txBody>
              </p:sp>
              <p:sp>
                <p:nvSpPr>
                  <p:cNvPr id="9290" name="Text Box 154"/>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olidFill>
                          <a:srgbClr val="FF0000"/>
                        </a:solidFill>
                        <a:sym typeface="Symbol" pitchFamily="18" charset="2"/>
                      </a:rPr>
                      <a:t>16</a:t>
                    </a:r>
                    <a:endParaRPr lang="en-US" sz="2400" b="0">
                      <a:solidFill>
                        <a:srgbClr val="FF0000"/>
                      </a:solidFill>
                    </a:endParaRPr>
                  </a:p>
                </p:txBody>
              </p:sp>
              <p:sp>
                <p:nvSpPr>
                  <p:cNvPr id="9291" name="Line 155"/>
                  <p:cNvSpPr>
                    <a:spLocks noChangeShapeType="1"/>
                  </p:cNvSpPr>
                  <p:nvPr/>
                </p:nvSpPr>
                <p:spPr bwMode="auto">
                  <a:xfrm>
                    <a:off x="1262" y="1710"/>
                    <a:ext cx="274" cy="0"/>
                  </a:xfrm>
                  <a:prstGeom prst="line">
                    <a:avLst/>
                  </a:prstGeom>
                  <a:noFill/>
                  <a:ln w="19050">
                    <a:solidFill>
                      <a:srgbClr val="FF0000"/>
                    </a:solidFill>
                    <a:round/>
                    <a:headEnd/>
                    <a:tailEnd/>
                  </a:ln>
                </p:spPr>
                <p:txBody>
                  <a:bodyPr/>
                  <a:lstStyle/>
                  <a:p>
                    <a:endParaRPr lang="en-US"/>
                  </a:p>
                </p:txBody>
              </p:sp>
            </p:grpSp>
          </p:grpSp>
        </p:grpSp>
      </p:grpSp>
      <p:grpSp>
        <p:nvGrpSpPr>
          <p:cNvPr id="9225" name="Group 193"/>
          <p:cNvGrpSpPr>
            <a:grpSpLocks/>
          </p:cNvGrpSpPr>
          <p:nvPr/>
        </p:nvGrpSpPr>
        <p:grpSpPr bwMode="auto">
          <a:xfrm>
            <a:off x="760413" y="2286000"/>
            <a:ext cx="4040187" cy="815975"/>
            <a:chOff x="239" y="1440"/>
            <a:chExt cx="2545" cy="514"/>
          </a:xfrm>
        </p:grpSpPr>
        <p:sp>
          <p:nvSpPr>
            <p:cNvPr id="9273" name="Text Box 7"/>
            <p:cNvSpPr txBox="1">
              <a:spLocks noChangeArrowheads="1"/>
            </p:cNvSpPr>
            <p:nvPr/>
          </p:nvSpPr>
          <p:spPr bwMode="auto">
            <a:xfrm>
              <a:off x="594" y="1536"/>
              <a:ext cx="2190" cy="288"/>
            </a:xfrm>
            <a:prstGeom prst="rect">
              <a:avLst/>
            </a:prstGeom>
            <a:noFill/>
            <a:ln w="9525">
              <a:noFill/>
              <a:miter lim="800000"/>
              <a:headEnd/>
              <a:tailEnd/>
            </a:ln>
          </p:spPr>
          <p:txBody>
            <a:bodyPr>
              <a:spAutoFit/>
            </a:bodyPr>
            <a:lstStyle/>
            <a:p>
              <a:r>
                <a:rPr lang="en-US" sz="2400" i="1"/>
                <a:t>= z</a:t>
              </a:r>
              <a:r>
                <a:rPr lang="en-US" sz="2400"/>
                <a:t> </a:t>
              </a:r>
              <a:r>
                <a:rPr lang="en-US" sz="2400" b="0"/>
                <a:t>–</a:t>
              </a:r>
              <a:r>
                <a:rPr lang="en-US" sz="2400">
                  <a:latin typeface="Arial" charset="0"/>
                </a:rPr>
                <a:t>  </a:t>
              </a:r>
              <a:r>
                <a:rPr lang="en-US" sz="2400" b="0">
                  <a:latin typeface="Arial" charset="0"/>
                </a:rPr>
                <a:t> </a:t>
              </a:r>
            </a:p>
          </p:txBody>
        </p:sp>
        <p:grpSp>
          <p:nvGrpSpPr>
            <p:cNvPr id="9274" name="Group 144"/>
            <p:cNvGrpSpPr>
              <a:grpSpLocks/>
            </p:cNvGrpSpPr>
            <p:nvPr/>
          </p:nvGrpSpPr>
          <p:grpSpPr bwMode="auto">
            <a:xfrm>
              <a:off x="1200" y="1441"/>
              <a:ext cx="481" cy="513"/>
              <a:chOff x="1200" y="1448"/>
              <a:chExt cx="481" cy="513"/>
            </a:xfrm>
          </p:grpSpPr>
          <p:sp>
            <p:nvSpPr>
              <p:cNvPr id="9279" name="Text Box 52"/>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a:sym typeface="Symbol" pitchFamily="18" charset="2"/>
                  </a:rPr>
                  <a:t> 7</a:t>
                </a:r>
                <a:endParaRPr lang="en-US" sz="2400"/>
              </a:p>
            </p:txBody>
          </p:sp>
          <p:sp>
            <p:nvSpPr>
              <p:cNvPr id="9280" name="Text Box 53"/>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a:sym typeface="Symbol" pitchFamily="18" charset="2"/>
                  </a:rPr>
                  <a:t>16</a:t>
                </a:r>
                <a:endParaRPr lang="en-US" sz="2400"/>
              </a:p>
            </p:txBody>
          </p:sp>
          <p:sp>
            <p:nvSpPr>
              <p:cNvPr id="9281" name="Line 54"/>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grpSp>
          <p:nvGrpSpPr>
            <p:cNvPr id="9275" name="Group 156"/>
            <p:cNvGrpSpPr>
              <a:grpSpLocks/>
            </p:cNvGrpSpPr>
            <p:nvPr/>
          </p:nvGrpSpPr>
          <p:grpSpPr bwMode="auto">
            <a:xfrm>
              <a:off x="239" y="1440"/>
              <a:ext cx="481" cy="513"/>
              <a:chOff x="1200" y="1448"/>
              <a:chExt cx="481" cy="513"/>
            </a:xfrm>
          </p:grpSpPr>
          <p:sp>
            <p:nvSpPr>
              <p:cNvPr id="9276" name="Text Box 157"/>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a:sym typeface="Symbol" pitchFamily="18" charset="2"/>
                  </a:rPr>
                  <a:t> 5</a:t>
                </a:r>
                <a:endParaRPr lang="en-US" sz="2400"/>
              </a:p>
            </p:txBody>
          </p:sp>
          <p:sp>
            <p:nvSpPr>
              <p:cNvPr id="9277" name="Text Box 158"/>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a:sym typeface="Symbol" pitchFamily="18" charset="2"/>
                  </a:rPr>
                  <a:t>16</a:t>
                </a:r>
                <a:endParaRPr lang="en-US" sz="2400"/>
              </a:p>
            </p:txBody>
          </p:sp>
          <p:sp>
            <p:nvSpPr>
              <p:cNvPr id="9278" name="Line 159"/>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grpSp>
      <p:grpSp>
        <p:nvGrpSpPr>
          <p:cNvPr id="15" name="Group 198"/>
          <p:cNvGrpSpPr>
            <a:grpSpLocks/>
          </p:cNvGrpSpPr>
          <p:nvPr/>
        </p:nvGrpSpPr>
        <p:grpSpPr bwMode="auto">
          <a:xfrm>
            <a:off x="685800" y="4267200"/>
            <a:ext cx="5715000" cy="2124075"/>
            <a:chOff x="96" y="2688"/>
            <a:chExt cx="3600" cy="1338"/>
          </a:xfrm>
        </p:grpSpPr>
        <p:sp>
          <p:nvSpPr>
            <p:cNvPr id="9260" name="Text Box 91"/>
            <p:cNvSpPr txBox="1">
              <a:spLocks noChangeArrowheads="1"/>
            </p:cNvSpPr>
            <p:nvPr/>
          </p:nvSpPr>
          <p:spPr bwMode="auto">
            <a:xfrm>
              <a:off x="96" y="2928"/>
              <a:ext cx="864" cy="288"/>
            </a:xfrm>
            <a:prstGeom prst="rect">
              <a:avLst/>
            </a:prstGeom>
            <a:noFill/>
            <a:ln w="9525">
              <a:noFill/>
              <a:miter lim="800000"/>
              <a:headEnd/>
              <a:tailEnd/>
            </a:ln>
          </p:spPr>
          <p:txBody>
            <a:bodyPr>
              <a:spAutoFit/>
            </a:bodyPr>
            <a:lstStyle/>
            <a:p>
              <a:r>
                <a:rPr lang="en-US" sz="2400" i="1"/>
                <a:t>Check</a:t>
              </a:r>
            </a:p>
          </p:txBody>
        </p:sp>
        <p:sp>
          <p:nvSpPr>
            <p:cNvPr id="9261" name="Line 102"/>
            <p:cNvSpPr>
              <a:spLocks noChangeShapeType="1"/>
            </p:cNvSpPr>
            <p:nvPr/>
          </p:nvSpPr>
          <p:spPr bwMode="auto">
            <a:xfrm flipV="1">
              <a:off x="1094" y="3155"/>
              <a:ext cx="1450" cy="0"/>
            </a:xfrm>
            <a:prstGeom prst="line">
              <a:avLst/>
            </a:prstGeom>
            <a:noFill/>
            <a:ln w="9525">
              <a:solidFill>
                <a:schemeClr val="tx1"/>
              </a:solidFill>
              <a:round/>
              <a:headEnd/>
              <a:tailEnd/>
            </a:ln>
          </p:spPr>
          <p:txBody>
            <a:bodyPr/>
            <a:lstStyle/>
            <a:p>
              <a:endParaRPr lang="en-US"/>
            </a:p>
          </p:txBody>
        </p:sp>
        <p:sp>
          <p:nvSpPr>
            <p:cNvPr id="9262" name="Line 103"/>
            <p:cNvSpPr>
              <a:spLocks noChangeShapeType="1"/>
            </p:cNvSpPr>
            <p:nvPr/>
          </p:nvSpPr>
          <p:spPr bwMode="auto">
            <a:xfrm>
              <a:off x="1646" y="3152"/>
              <a:ext cx="0" cy="874"/>
            </a:xfrm>
            <a:prstGeom prst="line">
              <a:avLst/>
            </a:prstGeom>
            <a:noFill/>
            <a:ln w="9525">
              <a:solidFill>
                <a:schemeClr val="tx1"/>
              </a:solidFill>
              <a:round/>
              <a:headEnd/>
              <a:tailEnd/>
            </a:ln>
          </p:spPr>
          <p:txBody>
            <a:bodyPr/>
            <a:lstStyle/>
            <a:p>
              <a:endParaRPr lang="en-US"/>
            </a:p>
          </p:txBody>
        </p:sp>
        <p:grpSp>
          <p:nvGrpSpPr>
            <p:cNvPr id="9263" name="Group 197"/>
            <p:cNvGrpSpPr>
              <a:grpSpLocks/>
            </p:cNvGrpSpPr>
            <p:nvPr/>
          </p:nvGrpSpPr>
          <p:grpSpPr bwMode="auto">
            <a:xfrm>
              <a:off x="1151" y="2688"/>
              <a:ext cx="2545" cy="514"/>
              <a:chOff x="1151" y="2688"/>
              <a:chExt cx="2545" cy="514"/>
            </a:xfrm>
          </p:grpSpPr>
          <p:sp>
            <p:nvSpPr>
              <p:cNvPr id="9264" name="Text Box 160"/>
              <p:cNvSpPr txBox="1">
                <a:spLocks noChangeArrowheads="1"/>
              </p:cNvSpPr>
              <p:nvPr/>
            </p:nvSpPr>
            <p:spPr bwMode="auto">
              <a:xfrm>
                <a:off x="1506" y="2784"/>
                <a:ext cx="2190" cy="288"/>
              </a:xfrm>
              <a:prstGeom prst="rect">
                <a:avLst/>
              </a:prstGeom>
              <a:noFill/>
              <a:ln w="9525">
                <a:noFill/>
                <a:miter lim="800000"/>
                <a:headEnd/>
                <a:tailEnd/>
              </a:ln>
            </p:spPr>
            <p:txBody>
              <a:bodyPr>
                <a:spAutoFit/>
              </a:bodyPr>
              <a:lstStyle/>
              <a:p>
                <a:r>
                  <a:rPr lang="en-US" sz="2400" b="0" i="1"/>
                  <a:t>= </a:t>
                </a:r>
                <a:r>
                  <a:rPr lang="en-US" sz="2400" b="0" i="1">
                    <a:solidFill>
                      <a:srgbClr val="FF0000"/>
                    </a:solidFill>
                  </a:rPr>
                  <a:t>z</a:t>
                </a:r>
                <a:r>
                  <a:rPr lang="en-US" sz="2400" b="0"/>
                  <a:t> –</a:t>
                </a:r>
                <a:r>
                  <a:rPr lang="en-US" sz="2400" b="0">
                    <a:latin typeface="Arial" charset="0"/>
                  </a:rPr>
                  <a:t>   </a:t>
                </a:r>
              </a:p>
            </p:txBody>
          </p:sp>
          <p:grpSp>
            <p:nvGrpSpPr>
              <p:cNvPr id="9265" name="Group 161"/>
              <p:cNvGrpSpPr>
                <a:grpSpLocks/>
              </p:cNvGrpSpPr>
              <p:nvPr/>
            </p:nvGrpSpPr>
            <p:grpSpPr bwMode="auto">
              <a:xfrm>
                <a:off x="2112" y="2689"/>
                <a:ext cx="481" cy="513"/>
                <a:chOff x="1200" y="1448"/>
                <a:chExt cx="481" cy="513"/>
              </a:xfrm>
            </p:grpSpPr>
            <p:sp>
              <p:nvSpPr>
                <p:cNvPr id="9270" name="Text Box 162"/>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a:sym typeface="Symbol" pitchFamily="18" charset="2"/>
                    </a:rPr>
                    <a:t> </a:t>
                  </a:r>
                  <a:r>
                    <a:rPr lang="en-US" altLang="en-US" sz="2400" b="0">
                      <a:sym typeface="Symbol" pitchFamily="18" charset="2"/>
                    </a:rPr>
                    <a:t>7</a:t>
                  </a:r>
                  <a:endParaRPr lang="en-US" sz="2400" b="0"/>
                </a:p>
              </p:txBody>
            </p:sp>
            <p:sp>
              <p:nvSpPr>
                <p:cNvPr id="9271" name="Text Box 163"/>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16</a:t>
                  </a:r>
                  <a:endParaRPr lang="en-US" sz="2400" b="0"/>
                </a:p>
              </p:txBody>
            </p:sp>
            <p:sp>
              <p:nvSpPr>
                <p:cNvPr id="9272" name="Line 164"/>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grpSp>
            <p:nvGrpSpPr>
              <p:cNvPr id="9266" name="Group 165"/>
              <p:cNvGrpSpPr>
                <a:grpSpLocks/>
              </p:cNvGrpSpPr>
              <p:nvPr/>
            </p:nvGrpSpPr>
            <p:grpSpPr bwMode="auto">
              <a:xfrm>
                <a:off x="1151" y="2688"/>
                <a:ext cx="481" cy="513"/>
                <a:chOff x="1200" y="1448"/>
                <a:chExt cx="481" cy="513"/>
              </a:xfrm>
            </p:grpSpPr>
            <p:sp>
              <p:nvSpPr>
                <p:cNvPr id="9267" name="Text Box 166"/>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 5</a:t>
                  </a:r>
                  <a:endParaRPr lang="en-US" sz="2400" b="0"/>
                </a:p>
              </p:txBody>
            </p:sp>
            <p:sp>
              <p:nvSpPr>
                <p:cNvPr id="9268" name="Text Box 167"/>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16</a:t>
                  </a:r>
                  <a:endParaRPr lang="en-US" sz="2400" b="0"/>
                </a:p>
              </p:txBody>
            </p:sp>
            <p:sp>
              <p:nvSpPr>
                <p:cNvPr id="9269" name="Line 168"/>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grpSp>
      </p:grpSp>
      <p:grpSp>
        <p:nvGrpSpPr>
          <p:cNvPr id="19" name="Group 199"/>
          <p:cNvGrpSpPr>
            <a:grpSpLocks/>
          </p:cNvGrpSpPr>
          <p:nvPr/>
        </p:nvGrpSpPr>
        <p:grpSpPr bwMode="auto">
          <a:xfrm>
            <a:off x="2362200" y="4930775"/>
            <a:ext cx="2287588" cy="836613"/>
            <a:chOff x="1152" y="3106"/>
            <a:chExt cx="1441" cy="527"/>
          </a:xfrm>
        </p:grpSpPr>
        <p:grpSp>
          <p:nvGrpSpPr>
            <p:cNvPr id="9247" name="Group 94"/>
            <p:cNvGrpSpPr>
              <a:grpSpLocks/>
            </p:cNvGrpSpPr>
            <p:nvPr/>
          </p:nvGrpSpPr>
          <p:grpSpPr bwMode="auto">
            <a:xfrm>
              <a:off x="1728" y="3120"/>
              <a:ext cx="296" cy="510"/>
              <a:chOff x="3296" y="2672"/>
              <a:chExt cx="296" cy="510"/>
            </a:xfrm>
          </p:grpSpPr>
          <p:sp>
            <p:nvSpPr>
              <p:cNvPr id="9257" name="Text Box 95"/>
              <p:cNvSpPr txBox="1">
                <a:spLocks noChangeArrowheads="1"/>
              </p:cNvSpPr>
              <p:nvPr/>
            </p:nvSpPr>
            <p:spPr bwMode="auto">
              <a:xfrm>
                <a:off x="3296" y="2672"/>
                <a:ext cx="288" cy="288"/>
              </a:xfrm>
              <a:prstGeom prst="rect">
                <a:avLst/>
              </a:prstGeom>
              <a:noFill/>
              <a:ln w="9525">
                <a:noFill/>
                <a:miter lim="800000"/>
                <a:headEnd/>
                <a:tailEnd/>
              </a:ln>
            </p:spPr>
            <p:txBody>
              <a:bodyPr>
                <a:spAutoFit/>
              </a:bodyPr>
              <a:lstStyle/>
              <a:p>
                <a:pPr>
                  <a:spcBef>
                    <a:spcPct val="20000"/>
                  </a:spcBef>
                </a:pPr>
                <a:r>
                  <a:rPr lang="en-US" altLang="en-US" sz="2400" b="0">
                    <a:solidFill>
                      <a:srgbClr val="FF0000"/>
                    </a:solidFill>
                    <a:sym typeface="Symbol" pitchFamily="18" charset="2"/>
                  </a:rPr>
                  <a:t>3</a:t>
                </a:r>
                <a:endParaRPr lang="en-US" sz="2400" b="0">
                  <a:solidFill>
                    <a:srgbClr val="FF0000"/>
                  </a:solidFill>
                </a:endParaRPr>
              </a:p>
            </p:txBody>
          </p:sp>
          <p:sp>
            <p:nvSpPr>
              <p:cNvPr id="9258" name="Text Box 96"/>
              <p:cNvSpPr txBox="1">
                <a:spLocks noChangeArrowheads="1"/>
              </p:cNvSpPr>
              <p:nvPr/>
            </p:nvSpPr>
            <p:spPr bwMode="auto">
              <a:xfrm>
                <a:off x="3304" y="2894"/>
                <a:ext cx="288" cy="288"/>
              </a:xfrm>
              <a:prstGeom prst="rect">
                <a:avLst/>
              </a:prstGeom>
              <a:noFill/>
              <a:ln w="9525">
                <a:noFill/>
                <a:miter lim="800000"/>
                <a:headEnd/>
                <a:tailEnd/>
              </a:ln>
            </p:spPr>
            <p:txBody>
              <a:bodyPr>
                <a:spAutoFit/>
              </a:bodyPr>
              <a:lstStyle/>
              <a:p>
                <a:pPr>
                  <a:spcBef>
                    <a:spcPct val="20000"/>
                  </a:spcBef>
                </a:pPr>
                <a:r>
                  <a:rPr lang="en-US" altLang="en-US" sz="2400" b="0">
                    <a:solidFill>
                      <a:srgbClr val="FF0000"/>
                    </a:solidFill>
                    <a:sym typeface="Symbol" pitchFamily="18" charset="2"/>
                  </a:rPr>
                  <a:t>4</a:t>
                </a:r>
                <a:endParaRPr lang="en-US" sz="2400" b="0">
                  <a:solidFill>
                    <a:srgbClr val="FF0000"/>
                  </a:solidFill>
                </a:endParaRPr>
              </a:p>
            </p:txBody>
          </p:sp>
          <p:sp>
            <p:nvSpPr>
              <p:cNvPr id="9259" name="Line 97"/>
              <p:cNvSpPr>
                <a:spLocks noChangeShapeType="1"/>
              </p:cNvSpPr>
              <p:nvPr/>
            </p:nvSpPr>
            <p:spPr bwMode="auto">
              <a:xfrm>
                <a:off x="3312" y="2928"/>
                <a:ext cx="202" cy="0"/>
              </a:xfrm>
              <a:prstGeom prst="line">
                <a:avLst/>
              </a:prstGeom>
              <a:noFill/>
              <a:ln w="19050">
                <a:solidFill>
                  <a:srgbClr val="FF0000"/>
                </a:solidFill>
                <a:round/>
                <a:headEnd/>
                <a:tailEnd/>
              </a:ln>
            </p:spPr>
            <p:txBody>
              <a:bodyPr/>
              <a:lstStyle/>
              <a:p>
                <a:endParaRPr lang="en-US"/>
              </a:p>
            </p:txBody>
          </p:sp>
        </p:grpSp>
        <p:grpSp>
          <p:nvGrpSpPr>
            <p:cNvPr id="9248" name="Group 169"/>
            <p:cNvGrpSpPr>
              <a:grpSpLocks/>
            </p:cNvGrpSpPr>
            <p:nvPr/>
          </p:nvGrpSpPr>
          <p:grpSpPr bwMode="auto">
            <a:xfrm>
              <a:off x="1152" y="3120"/>
              <a:ext cx="481" cy="513"/>
              <a:chOff x="1200" y="1448"/>
              <a:chExt cx="481" cy="513"/>
            </a:xfrm>
          </p:grpSpPr>
          <p:sp>
            <p:nvSpPr>
              <p:cNvPr id="9254" name="Text Box 170"/>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 5</a:t>
                </a:r>
                <a:endParaRPr lang="en-US" sz="2400" b="0"/>
              </a:p>
            </p:txBody>
          </p:sp>
          <p:sp>
            <p:nvSpPr>
              <p:cNvPr id="9255" name="Text Box 171"/>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16</a:t>
                </a:r>
                <a:endParaRPr lang="en-US" sz="2400" b="0"/>
              </a:p>
            </p:txBody>
          </p:sp>
          <p:sp>
            <p:nvSpPr>
              <p:cNvPr id="9256" name="Line 172"/>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grpSp>
          <p:nvGrpSpPr>
            <p:cNvPr id="9249" name="Group 173"/>
            <p:cNvGrpSpPr>
              <a:grpSpLocks/>
            </p:cNvGrpSpPr>
            <p:nvPr/>
          </p:nvGrpSpPr>
          <p:grpSpPr bwMode="auto">
            <a:xfrm>
              <a:off x="2112" y="3106"/>
              <a:ext cx="481" cy="513"/>
              <a:chOff x="1200" y="1448"/>
              <a:chExt cx="481" cy="513"/>
            </a:xfrm>
          </p:grpSpPr>
          <p:sp>
            <p:nvSpPr>
              <p:cNvPr id="9251" name="Text Box 174"/>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a:sym typeface="Symbol" pitchFamily="18" charset="2"/>
                  </a:rPr>
                  <a:t> </a:t>
                </a:r>
                <a:r>
                  <a:rPr lang="en-US" altLang="en-US" sz="2400" b="0">
                    <a:sym typeface="Symbol" pitchFamily="18" charset="2"/>
                  </a:rPr>
                  <a:t>7</a:t>
                </a:r>
                <a:endParaRPr lang="en-US" sz="2400" b="0"/>
              </a:p>
            </p:txBody>
          </p:sp>
          <p:sp>
            <p:nvSpPr>
              <p:cNvPr id="9252" name="Text Box 175"/>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16</a:t>
                </a:r>
                <a:endParaRPr lang="en-US" sz="2400" b="0"/>
              </a:p>
            </p:txBody>
          </p:sp>
          <p:sp>
            <p:nvSpPr>
              <p:cNvPr id="9253" name="Line 176"/>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sp>
          <p:nvSpPr>
            <p:cNvPr id="9250" name="Text Box 177"/>
            <p:cNvSpPr txBox="1">
              <a:spLocks noChangeArrowheads="1"/>
            </p:cNvSpPr>
            <p:nvPr/>
          </p:nvSpPr>
          <p:spPr bwMode="auto">
            <a:xfrm>
              <a:off x="1947" y="3216"/>
              <a:ext cx="480" cy="288"/>
            </a:xfrm>
            <a:prstGeom prst="rect">
              <a:avLst/>
            </a:prstGeom>
            <a:noFill/>
            <a:ln w="9525">
              <a:noFill/>
              <a:miter lim="800000"/>
              <a:headEnd/>
              <a:tailEnd/>
            </a:ln>
          </p:spPr>
          <p:txBody>
            <a:bodyPr>
              <a:spAutoFit/>
            </a:bodyPr>
            <a:lstStyle/>
            <a:p>
              <a:r>
                <a:rPr lang="en-US" sz="2400" b="0"/>
                <a:t>–</a:t>
              </a:r>
              <a:r>
                <a:rPr lang="en-US" sz="2400" b="0">
                  <a:latin typeface="Arial" charset="0"/>
                </a:rPr>
                <a:t>   </a:t>
              </a:r>
            </a:p>
          </p:txBody>
        </p:sp>
      </p:grpSp>
      <p:grpSp>
        <p:nvGrpSpPr>
          <p:cNvPr id="23" name="Group 200"/>
          <p:cNvGrpSpPr>
            <a:grpSpLocks/>
          </p:cNvGrpSpPr>
          <p:nvPr/>
        </p:nvGrpSpPr>
        <p:grpSpPr bwMode="auto">
          <a:xfrm>
            <a:off x="2362200" y="5638800"/>
            <a:ext cx="1600200" cy="815975"/>
            <a:chOff x="1152" y="3552"/>
            <a:chExt cx="1008" cy="514"/>
          </a:xfrm>
        </p:grpSpPr>
        <p:grpSp>
          <p:nvGrpSpPr>
            <p:cNvPr id="9239" name="Group 178"/>
            <p:cNvGrpSpPr>
              <a:grpSpLocks/>
            </p:cNvGrpSpPr>
            <p:nvPr/>
          </p:nvGrpSpPr>
          <p:grpSpPr bwMode="auto">
            <a:xfrm>
              <a:off x="1152" y="3553"/>
              <a:ext cx="481" cy="513"/>
              <a:chOff x="1200" y="1448"/>
              <a:chExt cx="481" cy="513"/>
            </a:xfrm>
          </p:grpSpPr>
          <p:sp>
            <p:nvSpPr>
              <p:cNvPr id="9244" name="Text Box 179"/>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 5</a:t>
                </a:r>
                <a:endParaRPr lang="en-US" sz="2400" b="0"/>
              </a:p>
            </p:txBody>
          </p:sp>
          <p:sp>
            <p:nvSpPr>
              <p:cNvPr id="9245" name="Text Box 180"/>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16</a:t>
                </a:r>
                <a:endParaRPr lang="en-US" sz="2400" b="0"/>
              </a:p>
            </p:txBody>
          </p:sp>
          <p:sp>
            <p:nvSpPr>
              <p:cNvPr id="9246" name="Line 181"/>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grpSp>
          <p:nvGrpSpPr>
            <p:cNvPr id="9240" name="Group 182"/>
            <p:cNvGrpSpPr>
              <a:grpSpLocks/>
            </p:cNvGrpSpPr>
            <p:nvPr/>
          </p:nvGrpSpPr>
          <p:grpSpPr bwMode="auto">
            <a:xfrm>
              <a:off x="1679" y="3552"/>
              <a:ext cx="481" cy="513"/>
              <a:chOff x="1200" y="1448"/>
              <a:chExt cx="481" cy="513"/>
            </a:xfrm>
          </p:grpSpPr>
          <p:sp>
            <p:nvSpPr>
              <p:cNvPr id="9241" name="Text Box 183"/>
              <p:cNvSpPr txBox="1">
                <a:spLocks noChangeArrowheads="1"/>
              </p:cNvSpPr>
              <p:nvPr/>
            </p:nvSpPr>
            <p:spPr bwMode="auto">
              <a:xfrm>
                <a:off x="1214" y="1448"/>
                <a:ext cx="467" cy="288"/>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 5</a:t>
                </a:r>
                <a:endParaRPr lang="en-US" sz="2400" b="0"/>
              </a:p>
            </p:txBody>
          </p:sp>
          <p:sp>
            <p:nvSpPr>
              <p:cNvPr id="9242" name="Text Box 184"/>
              <p:cNvSpPr txBox="1">
                <a:spLocks noChangeArrowheads="1"/>
              </p:cNvSpPr>
              <p:nvPr/>
            </p:nvSpPr>
            <p:spPr bwMode="auto">
              <a:xfrm>
                <a:off x="1200" y="1674"/>
                <a:ext cx="467" cy="287"/>
              </a:xfrm>
              <a:prstGeom prst="rect">
                <a:avLst/>
              </a:prstGeom>
              <a:noFill/>
              <a:ln w="9525">
                <a:noFill/>
                <a:miter lim="800000"/>
                <a:headEnd/>
                <a:tailEnd/>
              </a:ln>
            </p:spPr>
            <p:txBody>
              <a:bodyPr>
                <a:spAutoFit/>
              </a:bodyPr>
              <a:lstStyle/>
              <a:p>
                <a:pPr>
                  <a:spcBef>
                    <a:spcPct val="20000"/>
                  </a:spcBef>
                </a:pPr>
                <a:r>
                  <a:rPr lang="en-US" altLang="en-US" sz="2400" b="0">
                    <a:sym typeface="Symbol" pitchFamily="18" charset="2"/>
                  </a:rPr>
                  <a:t>16</a:t>
                </a:r>
                <a:endParaRPr lang="en-US" sz="2400" b="0"/>
              </a:p>
            </p:txBody>
          </p:sp>
          <p:sp>
            <p:nvSpPr>
              <p:cNvPr id="9243" name="Line 185"/>
              <p:cNvSpPr>
                <a:spLocks noChangeShapeType="1"/>
              </p:cNvSpPr>
              <p:nvPr/>
            </p:nvSpPr>
            <p:spPr bwMode="auto">
              <a:xfrm>
                <a:off x="1262" y="1710"/>
                <a:ext cx="274" cy="0"/>
              </a:xfrm>
              <a:prstGeom prst="line">
                <a:avLst/>
              </a:prstGeom>
              <a:noFill/>
              <a:ln w="19050">
                <a:solidFill>
                  <a:schemeClr val="tx1"/>
                </a:solidFill>
                <a:round/>
                <a:headEnd/>
                <a:tailEnd/>
              </a:ln>
            </p:spPr>
            <p:txBody>
              <a:bodyPr/>
              <a:lstStyle/>
              <a:p>
                <a:endParaRPr lang="en-US"/>
              </a:p>
            </p:txBody>
          </p:sp>
        </p:grpSp>
      </p:grpSp>
      <p:grpSp>
        <p:nvGrpSpPr>
          <p:cNvPr id="26" name="Group 192"/>
          <p:cNvGrpSpPr>
            <a:grpSpLocks/>
          </p:cNvGrpSpPr>
          <p:nvPr/>
        </p:nvGrpSpPr>
        <p:grpSpPr bwMode="auto">
          <a:xfrm>
            <a:off x="3200400" y="2405063"/>
            <a:ext cx="5943600" cy="1114425"/>
            <a:chOff x="1776" y="1515"/>
            <a:chExt cx="3744" cy="702"/>
          </a:xfrm>
        </p:grpSpPr>
        <p:sp>
          <p:nvSpPr>
            <p:cNvPr id="9230" name="Text Box 5"/>
            <p:cNvSpPr txBox="1">
              <a:spLocks noChangeArrowheads="1"/>
            </p:cNvSpPr>
            <p:nvPr/>
          </p:nvSpPr>
          <p:spPr bwMode="auto">
            <a:xfrm>
              <a:off x="1776" y="1584"/>
              <a:ext cx="3744" cy="633"/>
            </a:xfrm>
            <a:prstGeom prst="rect">
              <a:avLst/>
            </a:prstGeom>
            <a:noFill/>
            <a:ln w="9525">
              <a:noFill/>
              <a:miter lim="800000"/>
              <a:headEnd/>
              <a:tailEnd/>
            </a:ln>
          </p:spPr>
          <p:txBody>
            <a:bodyPr anchor="ctr">
              <a:spAutoFit/>
            </a:bodyPr>
            <a:lstStyle/>
            <a:p>
              <a:r>
                <a:rPr lang="en-US" sz="2400" b="0" i="1">
                  <a:solidFill>
                    <a:srgbClr val="3333FF"/>
                  </a:solidFill>
                  <a:latin typeface="Arial" charset="0"/>
                </a:rPr>
                <a:t>Since      is subtracted from z, add       to</a:t>
              </a:r>
            </a:p>
            <a:p>
              <a:r>
                <a:rPr lang="en-US" sz="2400" b="0" i="1">
                  <a:solidFill>
                    <a:srgbClr val="3333FF"/>
                  </a:solidFill>
                  <a:latin typeface="Arial" charset="0"/>
                </a:rPr>
                <a:t>both sides to undo the subtraction.</a:t>
              </a:r>
              <a:endParaRPr lang="en-US" sz="2000" b="0" i="1">
                <a:latin typeface="Arial" charset="0"/>
                <a:sym typeface="Symbol" pitchFamily="18" charset="2"/>
              </a:endParaRPr>
            </a:p>
          </p:txBody>
        </p:sp>
        <p:grpSp>
          <p:nvGrpSpPr>
            <p:cNvPr id="9231" name="Group 186"/>
            <p:cNvGrpSpPr>
              <a:grpSpLocks/>
            </p:cNvGrpSpPr>
            <p:nvPr/>
          </p:nvGrpSpPr>
          <p:grpSpPr bwMode="auto">
            <a:xfrm>
              <a:off x="2304" y="1515"/>
              <a:ext cx="598" cy="453"/>
              <a:chOff x="3504" y="2294"/>
              <a:chExt cx="598" cy="453"/>
            </a:xfrm>
          </p:grpSpPr>
          <p:sp>
            <p:nvSpPr>
              <p:cNvPr id="9236" name="Text Box 131"/>
              <p:cNvSpPr txBox="1">
                <a:spLocks noChangeArrowheads="1"/>
              </p:cNvSpPr>
              <p:nvPr/>
            </p:nvSpPr>
            <p:spPr bwMode="auto">
              <a:xfrm>
                <a:off x="3570" y="2294"/>
                <a:ext cx="532" cy="250"/>
              </a:xfrm>
              <a:prstGeom prst="rect">
                <a:avLst/>
              </a:prstGeom>
              <a:noFill/>
              <a:ln w="9525">
                <a:noFill/>
                <a:miter lim="800000"/>
                <a:headEnd/>
                <a:tailEnd/>
              </a:ln>
            </p:spPr>
            <p:txBody>
              <a:bodyPr>
                <a:spAutoFit/>
              </a:bodyPr>
              <a:lstStyle/>
              <a:p>
                <a:pPr>
                  <a:spcBef>
                    <a:spcPct val="20000"/>
                  </a:spcBef>
                </a:pPr>
                <a:r>
                  <a:rPr lang="en-US" altLang="en-US" sz="2000" b="0" i="1">
                    <a:solidFill>
                      <a:srgbClr val="3333FF"/>
                    </a:solidFill>
                    <a:latin typeface="Arial" charset="0"/>
                    <a:sym typeface="Symbol" pitchFamily="18" charset="2"/>
                  </a:rPr>
                  <a:t>7</a:t>
                </a:r>
                <a:endParaRPr lang="en-US" sz="2000" b="0" i="1">
                  <a:solidFill>
                    <a:srgbClr val="3333FF"/>
                  </a:solidFill>
                  <a:latin typeface="Arial" charset="0"/>
                </a:endParaRPr>
              </a:p>
            </p:txBody>
          </p:sp>
          <p:sp>
            <p:nvSpPr>
              <p:cNvPr id="9237" name="Text Box 132"/>
              <p:cNvSpPr txBox="1">
                <a:spLocks noChangeArrowheads="1"/>
              </p:cNvSpPr>
              <p:nvPr/>
            </p:nvSpPr>
            <p:spPr bwMode="auto">
              <a:xfrm>
                <a:off x="3504" y="2497"/>
                <a:ext cx="532" cy="250"/>
              </a:xfrm>
              <a:prstGeom prst="rect">
                <a:avLst/>
              </a:prstGeom>
              <a:noFill/>
              <a:ln w="9525">
                <a:noFill/>
                <a:miter lim="800000"/>
                <a:headEnd/>
                <a:tailEnd/>
              </a:ln>
            </p:spPr>
            <p:txBody>
              <a:bodyPr>
                <a:spAutoFit/>
              </a:bodyPr>
              <a:lstStyle/>
              <a:p>
                <a:pPr>
                  <a:spcBef>
                    <a:spcPct val="20000"/>
                  </a:spcBef>
                </a:pPr>
                <a:r>
                  <a:rPr lang="en-US" altLang="en-US" sz="2000" b="0" i="1">
                    <a:solidFill>
                      <a:srgbClr val="3333FF"/>
                    </a:solidFill>
                    <a:latin typeface="Arial" charset="0"/>
                    <a:sym typeface="Symbol" pitchFamily="18" charset="2"/>
                  </a:rPr>
                  <a:t>16</a:t>
                </a:r>
                <a:endParaRPr lang="en-US" sz="2000" b="0" i="1">
                  <a:solidFill>
                    <a:srgbClr val="3333FF"/>
                  </a:solidFill>
                  <a:latin typeface="Arial" charset="0"/>
                </a:endParaRPr>
              </a:p>
            </p:txBody>
          </p:sp>
          <p:sp>
            <p:nvSpPr>
              <p:cNvPr id="9238" name="Line 133"/>
              <p:cNvSpPr>
                <a:spLocks noChangeShapeType="1"/>
              </p:cNvSpPr>
              <p:nvPr/>
            </p:nvSpPr>
            <p:spPr bwMode="auto">
              <a:xfrm>
                <a:off x="3556" y="2518"/>
                <a:ext cx="236" cy="0"/>
              </a:xfrm>
              <a:prstGeom prst="line">
                <a:avLst/>
              </a:prstGeom>
              <a:noFill/>
              <a:ln w="19050">
                <a:solidFill>
                  <a:srgbClr val="3333FF"/>
                </a:solidFill>
                <a:round/>
                <a:headEnd/>
                <a:tailEnd/>
              </a:ln>
            </p:spPr>
            <p:txBody>
              <a:bodyPr/>
              <a:lstStyle/>
              <a:p>
                <a:endParaRPr lang="en-US"/>
              </a:p>
            </p:txBody>
          </p:sp>
        </p:grpSp>
        <p:grpSp>
          <p:nvGrpSpPr>
            <p:cNvPr id="9232" name="Group 187"/>
            <p:cNvGrpSpPr>
              <a:grpSpLocks/>
            </p:cNvGrpSpPr>
            <p:nvPr/>
          </p:nvGrpSpPr>
          <p:grpSpPr bwMode="auto">
            <a:xfrm>
              <a:off x="4724" y="1524"/>
              <a:ext cx="598" cy="453"/>
              <a:chOff x="3504" y="2294"/>
              <a:chExt cx="598" cy="453"/>
            </a:xfrm>
          </p:grpSpPr>
          <p:sp>
            <p:nvSpPr>
              <p:cNvPr id="9233" name="Text Box 188"/>
              <p:cNvSpPr txBox="1">
                <a:spLocks noChangeArrowheads="1"/>
              </p:cNvSpPr>
              <p:nvPr/>
            </p:nvSpPr>
            <p:spPr bwMode="auto">
              <a:xfrm>
                <a:off x="3570" y="2294"/>
                <a:ext cx="532" cy="250"/>
              </a:xfrm>
              <a:prstGeom prst="rect">
                <a:avLst/>
              </a:prstGeom>
              <a:noFill/>
              <a:ln w="9525">
                <a:noFill/>
                <a:miter lim="800000"/>
                <a:headEnd/>
                <a:tailEnd/>
              </a:ln>
            </p:spPr>
            <p:txBody>
              <a:bodyPr>
                <a:spAutoFit/>
              </a:bodyPr>
              <a:lstStyle/>
              <a:p>
                <a:pPr>
                  <a:spcBef>
                    <a:spcPct val="20000"/>
                  </a:spcBef>
                </a:pPr>
                <a:r>
                  <a:rPr lang="en-US" altLang="en-US" sz="2000" b="0" i="1">
                    <a:solidFill>
                      <a:srgbClr val="3333FF"/>
                    </a:solidFill>
                    <a:latin typeface="Arial" charset="0"/>
                    <a:sym typeface="Symbol" pitchFamily="18" charset="2"/>
                  </a:rPr>
                  <a:t>7</a:t>
                </a:r>
                <a:endParaRPr lang="en-US" sz="2000" b="0" i="1">
                  <a:solidFill>
                    <a:srgbClr val="3333FF"/>
                  </a:solidFill>
                  <a:latin typeface="Arial" charset="0"/>
                </a:endParaRPr>
              </a:p>
            </p:txBody>
          </p:sp>
          <p:sp>
            <p:nvSpPr>
              <p:cNvPr id="9234" name="Text Box 189"/>
              <p:cNvSpPr txBox="1">
                <a:spLocks noChangeArrowheads="1"/>
              </p:cNvSpPr>
              <p:nvPr/>
            </p:nvSpPr>
            <p:spPr bwMode="auto">
              <a:xfrm>
                <a:off x="3504" y="2497"/>
                <a:ext cx="532" cy="250"/>
              </a:xfrm>
              <a:prstGeom prst="rect">
                <a:avLst/>
              </a:prstGeom>
              <a:noFill/>
              <a:ln w="9525">
                <a:noFill/>
                <a:miter lim="800000"/>
                <a:headEnd/>
                <a:tailEnd/>
              </a:ln>
            </p:spPr>
            <p:txBody>
              <a:bodyPr>
                <a:spAutoFit/>
              </a:bodyPr>
              <a:lstStyle/>
              <a:p>
                <a:pPr>
                  <a:spcBef>
                    <a:spcPct val="20000"/>
                  </a:spcBef>
                </a:pPr>
                <a:r>
                  <a:rPr lang="en-US" altLang="en-US" sz="2000" b="0" i="1">
                    <a:solidFill>
                      <a:srgbClr val="3333FF"/>
                    </a:solidFill>
                    <a:latin typeface="Arial" charset="0"/>
                    <a:sym typeface="Symbol" pitchFamily="18" charset="2"/>
                  </a:rPr>
                  <a:t>16</a:t>
                </a:r>
                <a:endParaRPr lang="en-US" sz="2000" b="0" i="1">
                  <a:solidFill>
                    <a:srgbClr val="3333FF"/>
                  </a:solidFill>
                  <a:latin typeface="Arial" charset="0"/>
                </a:endParaRPr>
              </a:p>
            </p:txBody>
          </p:sp>
          <p:sp>
            <p:nvSpPr>
              <p:cNvPr id="9235" name="Line 190"/>
              <p:cNvSpPr>
                <a:spLocks noChangeShapeType="1"/>
              </p:cNvSpPr>
              <p:nvPr/>
            </p:nvSpPr>
            <p:spPr bwMode="auto">
              <a:xfrm>
                <a:off x="3556" y="2518"/>
                <a:ext cx="236" cy="0"/>
              </a:xfrm>
              <a:prstGeom prst="line">
                <a:avLst/>
              </a:prstGeom>
              <a:noFill/>
              <a:ln w="19050">
                <a:solidFill>
                  <a:srgbClr val="3333FF"/>
                </a:solidFill>
                <a:round/>
                <a:headEnd/>
                <a:tailEnd/>
              </a:ln>
            </p:spPr>
            <p:txBody>
              <a:bodyPr/>
              <a:lstStyle/>
              <a:p>
                <a:endParaRPr lang="en-US"/>
              </a:p>
            </p:txBody>
          </p:sp>
        </p:grpSp>
      </p:grpSp>
      <p:sp>
        <p:nvSpPr>
          <p:cNvPr id="91" name="TextBox 90"/>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1+#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in)">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ox(in)">
                                      <p:cBhvr>
                                        <p:cTn id="23" dur="500"/>
                                        <p:tgtEl>
                                          <p:spTgt spid="1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16"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diamond(in)">
                                      <p:cBhvr>
                                        <p:cTn id="34" dur="500"/>
                                        <p:tgtEl>
                                          <p:spTgt spid="1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dissolve">
                                      <p:cBhvr>
                                        <p:cTn id="39" dur="500"/>
                                        <p:tgtEl>
                                          <p:spTgt spid="23"/>
                                        </p:tgtEl>
                                      </p:cBhvr>
                                    </p:animEffect>
                                  </p:childTnLst>
                                </p:cTn>
                              </p:par>
                            </p:childTnLst>
                          </p:cTn>
                        </p:par>
                        <p:par>
                          <p:cTn id="40" fill="hold" nodeType="afterGroup">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22657"/>
                                        </p:tgtEl>
                                        <p:attrNameLst>
                                          <p:attrName>style.visibility</p:attrName>
                                        </p:attrNameLst>
                                      </p:cBhvr>
                                      <p:to>
                                        <p:strVal val="visible"/>
                                      </p:to>
                                    </p:set>
                                    <p:animEffect transition="in" filter="wipe(left)">
                                      <p:cBhvr>
                                        <p:cTn id="43" dur="500"/>
                                        <p:tgtEl>
                                          <p:spTgt spid="22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28600" y="1600200"/>
            <a:ext cx="8237538" cy="3013075"/>
          </a:xfrm>
          <a:prstGeom prst="rect">
            <a:avLst/>
          </a:prstGeom>
          <a:noFill/>
          <a:ln w="9525">
            <a:noFill/>
            <a:miter lim="800000"/>
            <a:headEnd/>
            <a:tailEnd/>
          </a:ln>
        </p:spPr>
        <p:txBody>
          <a:bodyPr>
            <a:spAutoFit/>
          </a:bodyPr>
          <a:lstStyle/>
          <a:p>
            <a:r>
              <a:rPr lang="en-US" altLang="en-US" sz="2400"/>
              <a:t>A person's maximum heart rate is the highest rate, in beats per minute, that the person's heart should reach. One method to estimate maximum heart rate states that your age added to your maximum heart rate is 220. Using this method, write and solve an equation to find a person's age if the person's maximum heart rate is 185 beats per minute.</a:t>
            </a:r>
            <a:endParaRPr lang="en-US" altLang="en-US" sz="2400" b="0">
              <a:latin typeface="Times" pitchFamily="18" charset="0"/>
            </a:endParaRPr>
          </a:p>
        </p:txBody>
      </p:sp>
      <p:sp>
        <p:nvSpPr>
          <p:cNvPr id="24579" name="Text Box 3"/>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dirty="0" smtClean="0">
                <a:solidFill>
                  <a:srgbClr val="006699"/>
                </a:solidFill>
                <a:latin typeface="Arial Black" pitchFamily="34" charset="0"/>
              </a:rPr>
              <a:t>Example </a:t>
            </a:r>
            <a:r>
              <a:rPr lang="en-US" altLang="en-US" sz="2400" b="0" dirty="0" smtClean="0">
                <a:solidFill>
                  <a:srgbClr val="006699"/>
                </a:solidFill>
                <a:latin typeface="Arial Black" pitchFamily="34" charset="0"/>
              </a:rPr>
              <a:t>2</a:t>
            </a:r>
            <a:endParaRPr lang="en-US" altLang="en-US" sz="2400" b="0" dirty="0">
              <a:solidFill>
                <a:srgbClr val="006699"/>
              </a:solidFill>
              <a:latin typeface="Arial Black" pitchFamily="34" charset="0"/>
            </a:endParaRPr>
          </a:p>
        </p:txBody>
      </p:sp>
      <p:sp>
        <p:nvSpPr>
          <p:cNvPr id="4" name="TextBox 3"/>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dirty="0" smtClean="0">
                <a:solidFill>
                  <a:srgbClr val="006699"/>
                </a:solidFill>
                <a:latin typeface="Arial Black" pitchFamily="34" charset="0"/>
              </a:rPr>
              <a:t>Example </a:t>
            </a:r>
            <a:r>
              <a:rPr lang="en-US" altLang="en-US" sz="2400" b="0" dirty="0" smtClean="0">
                <a:solidFill>
                  <a:srgbClr val="006699"/>
                </a:solidFill>
                <a:latin typeface="Arial Black" pitchFamily="34" charset="0"/>
              </a:rPr>
              <a:t>2 </a:t>
            </a:r>
            <a:r>
              <a:rPr lang="en-US" altLang="en-US" sz="2400" b="0" dirty="0">
                <a:solidFill>
                  <a:srgbClr val="006699"/>
                </a:solidFill>
                <a:latin typeface="Arial Black" pitchFamily="34" charset="0"/>
              </a:rPr>
              <a:t>Continued</a:t>
            </a:r>
          </a:p>
        </p:txBody>
      </p:sp>
      <p:sp>
        <p:nvSpPr>
          <p:cNvPr id="58376" name="Text Box 8"/>
          <p:cNvSpPr txBox="1">
            <a:spLocks noChangeArrowheads="1"/>
          </p:cNvSpPr>
          <p:nvPr/>
        </p:nvSpPr>
        <p:spPr bwMode="auto">
          <a:xfrm>
            <a:off x="1219200" y="2743200"/>
            <a:ext cx="7924800" cy="457200"/>
          </a:xfrm>
          <a:prstGeom prst="rect">
            <a:avLst/>
          </a:prstGeom>
          <a:noFill/>
          <a:ln w="9525">
            <a:noFill/>
            <a:miter lim="800000"/>
            <a:headEnd/>
            <a:tailEnd/>
          </a:ln>
        </p:spPr>
        <p:txBody>
          <a:bodyPr>
            <a:spAutoFit/>
          </a:bodyPr>
          <a:lstStyle/>
          <a:p>
            <a:r>
              <a:rPr lang="en-US" sz="2400"/>
              <a:t> </a:t>
            </a:r>
            <a:r>
              <a:rPr lang="en-US" sz="2400" i="1"/>
              <a:t>a</a:t>
            </a:r>
            <a:r>
              <a:rPr lang="en-US" sz="2400" b="0"/>
              <a:t>          </a:t>
            </a:r>
            <a:r>
              <a:rPr lang="en-US" sz="2400"/>
              <a:t>+              </a:t>
            </a:r>
            <a:r>
              <a:rPr lang="en-US" sz="2400" i="1"/>
              <a:t>r              </a:t>
            </a:r>
            <a:r>
              <a:rPr lang="en-US" sz="2400"/>
              <a:t>=      220</a:t>
            </a:r>
          </a:p>
        </p:txBody>
      </p:sp>
      <p:grpSp>
        <p:nvGrpSpPr>
          <p:cNvPr id="25604" name="Group 15"/>
          <p:cNvGrpSpPr>
            <a:grpSpLocks/>
          </p:cNvGrpSpPr>
          <p:nvPr/>
        </p:nvGrpSpPr>
        <p:grpSpPr bwMode="auto">
          <a:xfrm>
            <a:off x="990600" y="1752600"/>
            <a:ext cx="6781800" cy="822325"/>
            <a:chOff x="624" y="1104"/>
            <a:chExt cx="4272" cy="518"/>
          </a:xfrm>
        </p:grpSpPr>
        <p:sp>
          <p:nvSpPr>
            <p:cNvPr id="25612" name="Text Box 4"/>
            <p:cNvSpPr txBox="1">
              <a:spLocks noChangeArrowheads="1"/>
            </p:cNvSpPr>
            <p:nvPr/>
          </p:nvSpPr>
          <p:spPr bwMode="auto">
            <a:xfrm>
              <a:off x="624" y="1221"/>
              <a:ext cx="624" cy="288"/>
            </a:xfrm>
            <a:prstGeom prst="rect">
              <a:avLst/>
            </a:prstGeom>
            <a:solidFill>
              <a:srgbClr val="CCFFFF"/>
            </a:solidFill>
            <a:ln w="9525">
              <a:noFill/>
              <a:miter lim="800000"/>
              <a:headEnd/>
              <a:tailEnd/>
            </a:ln>
          </p:spPr>
          <p:txBody>
            <a:bodyPr>
              <a:spAutoFit/>
            </a:bodyPr>
            <a:lstStyle/>
            <a:p>
              <a:pPr algn="ctr"/>
              <a:r>
                <a:rPr lang="en-US" sz="2400"/>
                <a:t>age</a:t>
              </a:r>
            </a:p>
          </p:txBody>
        </p:sp>
        <p:sp>
          <p:nvSpPr>
            <p:cNvPr id="25613" name="Text Box 5"/>
            <p:cNvSpPr txBox="1">
              <a:spLocks noChangeArrowheads="1"/>
            </p:cNvSpPr>
            <p:nvPr/>
          </p:nvSpPr>
          <p:spPr bwMode="auto">
            <a:xfrm>
              <a:off x="1392" y="1104"/>
              <a:ext cx="816" cy="518"/>
            </a:xfrm>
            <a:prstGeom prst="rect">
              <a:avLst/>
            </a:prstGeom>
            <a:solidFill>
              <a:srgbClr val="AAAAEA"/>
            </a:solidFill>
            <a:ln w="9525">
              <a:noFill/>
              <a:miter lim="800000"/>
              <a:headEnd/>
              <a:tailEnd/>
            </a:ln>
          </p:spPr>
          <p:txBody>
            <a:bodyPr anchor="ctr">
              <a:spAutoFit/>
            </a:bodyPr>
            <a:lstStyle/>
            <a:p>
              <a:pPr algn="ctr"/>
              <a:r>
                <a:rPr lang="en-US" sz="2400"/>
                <a:t>added to      </a:t>
              </a:r>
            </a:p>
          </p:txBody>
        </p:sp>
        <p:sp>
          <p:nvSpPr>
            <p:cNvPr id="25614" name="Text Box 6"/>
            <p:cNvSpPr txBox="1">
              <a:spLocks noChangeArrowheads="1"/>
            </p:cNvSpPr>
            <p:nvPr/>
          </p:nvSpPr>
          <p:spPr bwMode="auto">
            <a:xfrm>
              <a:off x="4224" y="1200"/>
              <a:ext cx="672" cy="288"/>
            </a:xfrm>
            <a:prstGeom prst="rect">
              <a:avLst/>
            </a:prstGeom>
            <a:solidFill>
              <a:schemeClr val="accent1"/>
            </a:solidFill>
            <a:ln w="9525">
              <a:noFill/>
              <a:miter lim="800000"/>
              <a:headEnd/>
              <a:tailEnd/>
            </a:ln>
          </p:spPr>
          <p:txBody>
            <a:bodyPr anchor="ctr">
              <a:spAutoFit/>
            </a:bodyPr>
            <a:lstStyle/>
            <a:p>
              <a:pPr algn="ctr">
                <a:spcBef>
                  <a:spcPct val="0"/>
                </a:spcBef>
              </a:pPr>
              <a:r>
                <a:rPr lang="en-US" sz="2400"/>
                <a:t>220</a:t>
              </a:r>
            </a:p>
          </p:txBody>
        </p:sp>
        <p:sp>
          <p:nvSpPr>
            <p:cNvPr id="25615" name="Text Box 7"/>
            <p:cNvSpPr txBox="1">
              <a:spLocks noChangeArrowheads="1"/>
            </p:cNvSpPr>
            <p:nvPr/>
          </p:nvSpPr>
          <p:spPr bwMode="auto">
            <a:xfrm>
              <a:off x="2304" y="1104"/>
              <a:ext cx="1296" cy="518"/>
            </a:xfrm>
            <a:prstGeom prst="rect">
              <a:avLst/>
            </a:prstGeom>
            <a:solidFill>
              <a:srgbClr val="FF0066"/>
            </a:solidFill>
            <a:ln w="9525">
              <a:noFill/>
              <a:miter lim="800000"/>
              <a:headEnd/>
              <a:tailEnd/>
            </a:ln>
          </p:spPr>
          <p:txBody>
            <a:bodyPr>
              <a:spAutoFit/>
            </a:bodyPr>
            <a:lstStyle/>
            <a:p>
              <a:pPr algn="ctr"/>
              <a:r>
                <a:rPr lang="en-US" sz="2400"/>
                <a:t>maximum heart rate</a:t>
              </a:r>
            </a:p>
          </p:txBody>
        </p:sp>
        <p:sp>
          <p:nvSpPr>
            <p:cNvPr id="25616" name="Text Box 9"/>
            <p:cNvSpPr txBox="1">
              <a:spLocks noChangeArrowheads="1"/>
            </p:cNvSpPr>
            <p:nvPr/>
          </p:nvSpPr>
          <p:spPr bwMode="auto">
            <a:xfrm>
              <a:off x="3723" y="1235"/>
              <a:ext cx="336" cy="288"/>
            </a:xfrm>
            <a:prstGeom prst="rect">
              <a:avLst/>
            </a:prstGeom>
            <a:solidFill>
              <a:srgbClr val="AAAAEA"/>
            </a:solidFill>
            <a:ln w="9525">
              <a:noFill/>
              <a:miter lim="800000"/>
              <a:headEnd/>
              <a:tailEnd/>
            </a:ln>
          </p:spPr>
          <p:txBody>
            <a:bodyPr>
              <a:spAutoFit/>
            </a:bodyPr>
            <a:lstStyle/>
            <a:p>
              <a:pPr algn="ctr"/>
              <a:r>
                <a:rPr lang="en-US" sz="2400"/>
                <a:t>is</a:t>
              </a:r>
            </a:p>
          </p:txBody>
        </p:sp>
      </p:grpSp>
      <p:sp>
        <p:nvSpPr>
          <p:cNvPr id="58378" name="Text Box 10"/>
          <p:cNvSpPr txBox="1">
            <a:spLocks noChangeArrowheads="1"/>
          </p:cNvSpPr>
          <p:nvPr/>
        </p:nvSpPr>
        <p:spPr bwMode="auto">
          <a:xfrm>
            <a:off x="3352800" y="3581400"/>
            <a:ext cx="5486400" cy="822325"/>
          </a:xfrm>
          <a:prstGeom prst="rect">
            <a:avLst/>
          </a:prstGeom>
          <a:noFill/>
          <a:ln w="9525">
            <a:noFill/>
            <a:miter lim="800000"/>
            <a:headEnd/>
            <a:tailEnd/>
          </a:ln>
        </p:spPr>
        <p:txBody>
          <a:bodyPr anchor="ctr">
            <a:spAutoFit/>
          </a:bodyPr>
          <a:lstStyle/>
          <a:p>
            <a:r>
              <a:rPr lang="en-US" sz="2400" b="0" i="1">
                <a:solidFill>
                  <a:srgbClr val="3333FF"/>
                </a:solidFill>
                <a:latin typeface="Arial" charset="0"/>
              </a:rPr>
              <a:t>Write an equation to represent the relationship.</a:t>
            </a:r>
            <a:endParaRPr lang="en-US" sz="2400" b="0" i="1">
              <a:latin typeface="Arial" charset="0"/>
              <a:sym typeface="Symbol" pitchFamily="18" charset="2"/>
            </a:endParaRPr>
          </a:p>
        </p:txBody>
      </p:sp>
      <p:sp>
        <p:nvSpPr>
          <p:cNvPr id="58379" name="Text Box 11"/>
          <p:cNvSpPr txBox="1">
            <a:spLocks noChangeArrowheads="1"/>
          </p:cNvSpPr>
          <p:nvPr/>
        </p:nvSpPr>
        <p:spPr bwMode="auto">
          <a:xfrm>
            <a:off x="946150" y="4814888"/>
            <a:ext cx="2971800" cy="457200"/>
          </a:xfrm>
          <a:prstGeom prst="rect">
            <a:avLst/>
          </a:prstGeom>
          <a:noFill/>
          <a:ln w="9525">
            <a:noFill/>
            <a:miter lim="800000"/>
            <a:headEnd/>
            <a:tailEnd/>
          </a:ln>
        </p:spPr>
        <p:txBody>
          <a:bodyPr>
            <a:spAutoFit/>
          </a:bodyPr>
          <a:lstStyle/>
          <a:p>
            <a:r>
              <a:rPr lang="en-US" sz="2400" b="0" u="sng">
                <a:solidFill>
                  <a:srgbClr val="FF0000"/>
                </a:solidFill>
              </a:rPr>
              <a:t>– 185</a:t>
            </a:r>
            <a:r>
              <a:rPr lang="en-US" sz="2400" b="0">
                <a:solidFill>
                  <a:srgbClr val="FF0000"/>
                </a:solidFill>
              </a:rPr>
              <a:t>  </a:t>
            </a:r>
            <a:r>
              <a:rPr lang="en-US" sz="2400" b="0" u="sng">
                <a:solidFill>
                  <a:srgbClr val="FF0000"/>
                </a:solidFill>
              </a:rPr>
              <a:t>– 185</a:t>
            </a:r>
          </a:p>
        </p:txBody>
      </p:sp>
      <p:sp>
        <p:nvSpPr>
          <p:cNvPr id="58380" name="Text Box 12"/>
          <p:cNvSpPr txBox="1">
            <a:spLocks noChangeArrowheads="1"/>
          </p:cNvSpPr>
          <p:nvPr/>
        </p:nvSpPr>
        <p:spPr bwMode="auto">
          <a:xfrm>
            <a:off x="1600200" y="5334000"/>
            <a:ext cx="2438400" cy="457200"/>
          </a:xfrm>
          <a:prstGeom prst="rect">
            <a:avLst/>
          </a:prstGeom>
          <a:noFill/>
          <a:ln w="9525">
            <a:noFill/>
            <a:miter lim="800000"/>
            <a:headEnd/>
            <a:tailEnd/>
          </a:ln>
        </p:spPr>
        <p:txBody>
          <a:bodyPr>
            <a:spAutoFit/>
          </a:bodyPr>
          <a:lstStyle/>
          <a:p>
            <a:r>
              <a:rPr lang="en-US" sz="2400" b="0" i="1"/>
              <a:t>a</a:t>
            </a:r>
            <a:r>
              <a:rPr lang="en-US" sz="2400" b="0"/>
              <a:t> = 35</a:t>
            </a:r>
            <a:r>
              <a:rPr lang="en-US" sz="2400"/>
              <a:t> </a:t>
            </a:r>
            <a:endParaRPr lang="en-US" sz="2400" b="0"/>
          </a:p>
        </p:txBody>
      </p:sp>
      <p:sp>
        <p:nvSpPr>
          <p:cNvPr id="58381" name="Text Box 13"/>
          <p:cNvSpPr txBox="1">
            <a:spLocks noChangeArrowheads="1"/>
          </p:cNvSpPr>
          <p:nvPr/>
        </p:nvSpPr>
        <p:spPr bwMode="auto">
          <a:xfrm>
            <a:off x="457200" y="4419600"/>
            <a:ext cx="3048000" cy="457200"/>
          </a:xfrm>
          <a:prstGeom prst="rect">
            <a:avLst/>
          </a:prstGeom>
          <a:noFill/>
          <a:ln w="9525">
            <a:noFill/>
            <a:miter lim="800000"/>
            <a:headEnd/>
            <a:tailEnd/>
          </a:ln>
        </p:spPr>
        <p:txBody>
          <a:bodyPr>
            <a:spAutoFit/>
          </a:bodyPr>
          <a:lstStyle/>
          <a:p>
            <a:r>
              <a:rPr lang="en-US" sz="2400" b="0"/>
              <a:t> </a:t>
            </a:r>
            <a:r>
              <a:rPr lang="en-US" sz="2400" b="0" i="1"/>
              <a:t>a</a:t>
            </a:r>
            <a:r>
              <a:rPr lang="en-US" sz="2400" b="0"/>
              <a:t> + 185 =  220</a:t>
            </a:r>
          </a:p>
        </p:txBody>
      </p:sp>
      <p:sp>
        <p:nvSpPr>
          <p:cNvPr id="58382" name="Text Box 14"/>
          <p:cNvSpPr txBox="1">
            <a:spLocks noChangeArrowheads="1"/>
          </p:cNvSpPr>
          <p:nvPr/>
        </p:nvSpPr>
        <p:spPr bwMode="auto">
          <a:xfrm>
            <a:off x="3276600" y="4451350"/>
            <a:ext cx="5486400" cy="1187450"/>
          </a:xfrm>
          <a:prstGeom prst="rect">
            <a:avLst/>
          </a:prstGeom>
          <a:noFill/>
          <a:ln w="9525">
            <a:noFill/>
            <a:miter lim="800000"/>
            <a:headEnd/>
            <a:tailEnd/>
          </a:ln>
        </p:spPr>
        <p:txBody>
          <a:bodyPr anchor="ctr">
            <a:spAutoFit/>
          </a:bodyPr>
          <a:lstStyle/>
          <a:p>
            <a:r>
              <a:rPr lang="en-US" sz="2400" b="0" i="1">
                <a:solidFill>
                  <a:srgbClr val="3333FF"/>
                </a:solidFill>
                <a:latin typeface="Arial" charset="0"/>
              </a:rPr>
              <a:t>Substitute 185 for r. Since 185 is added to a, subtract 185 from both sides to undo the addition. </a:t>
            </a:r>
            <a:endParaRPr lang="en-US" sz="2400" b="0" i="1">
              <a:latin typeface="Arial" charset="0"/>
              <a:sym typeface="Symbol" pitchFamily="18" charset="2"/>
            </a:endParaRPr>
          </a:p>
        </p:txBody>
      </p:sp>
      <p:sp>
        <p:nvSpPr>
          <p:cNvPr id="58384" name="Text Box 16"/>
          <p:cNvSpPr txBox="1">
            <a:spLocks noChangeArrowheads="1"/>
          </p:cNvSpPr>
          <p:nvPr/>
        </p:nvSpPr>
        <p:spPr bwMode="auto">
          <a:xfrm>
            <a:off x="838200" y="3505200"/>
            <a:ext cx="2209800" cy="457200"/>
          </a:xfrm>
          <a:prstGeom prst="rect">
            <a:avLst/>
          </a:prstGeom>
          <a:noFill/>
          <a:ln w="9525">
            <a:noFill/>
            <a:miter lim="800000"/>
            <a:headEnd/>
            <a:tailEnd/>
          </a:ln>
        </p:spPr>
        <p:txBody>
          <a:bodyPr>
            <a:spAutoFit/>
          </a:bodyPr>
          <a:lstStyle/>
          <a:p>
            <a:r>
              <a:rPr lang="en-US" sz="2400" b="0"/>
              <a:t> </a:t>
            </a:r>
            <a:r>
              <a:rPr lang="en-US" sz="2400" b="0" i="1"/>
              <a:t>a</a:t>
            </a:r>
            <a:r>
              <a:rPr lang="en-US" sz="2400" b="0"/>
              <a:t> + </a:t>
            </a:r>
            <a:r>
              <a:rPr lang="en-US" sz="2400" b="0" i="1"/>
              <a:t>r </a:t>
            </a:r>
            <a:r>
              <a:rPr lang="en-US" sz="2400" b="0"/>
              <a:t>= 220</a:t>
            </a:r>
          </a:p>
        </p:txBody>
      </p:sp>
      <p:sp>
        <p:nvSpPr>
          <p:cNvPr id="58385" name="Text Box 17"/>
          <p:cNvSpPr txBox="1">
            <a:spLocks noChangeArrowheads="1"/>
          </p:cNvSpPr>
          <p:nvPr/>
        </p:nvSpPr>
        <p:spPr bwMode="auto">
          <a:xfrm>
            <a:off x="457200" y="5867400"/>
            <a:ext cx="7924800" cy="701675"/>
          </a:xfrm>
          <a:prstGeom prst="rect">
            <a:avLst/>
          </a:prstGeom>
          <a:noFill/>
          <a:ln w="9525">
            <a:noFill/>
            <a:miter lim="800000"/>
            <a:headEnd/>
            <a:tailEnd/>
          </a:ln>
        </p:spPr>
        <p:txBody>
          <a:bodyPr>
            <a:spAutoFit/>
          </a:bodyPr>
          <a:lstStyle/>
          <a:p>
            <a:r>
              <a:rPr lang="en-US" sz="2000" b="0"/>
              <a:t>A person whose maximum heart rate is 185 beats per minute would be 35 years old. </a:t>
            </a:r>
            <a:r>
              <a:rPr lang="en-US" sz="2000"/>
              <a:t> </a:t>
            </a:r>
            <a:endParaRPr lang="en-US" sz="2000" b="0"/>
          </a:p>
        </p:txBody>
      </p:sp>
      <p:sp>
        <p:nvSpPr>
          <p:cNvPr id="17" name="TextBox 16"/>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8378"/>
                                        </p:tgtEl>
                                        <p:attrNameLst>
                                          <p:attrName>style.visibility</p:attrName>
                                        </p:attrNameLst>
                                      </p:cBhvr>
                                      <p:to>
                                        <p:strVal val="visible"/>
                                      </p:to>
                                    </p:set>
                                    <p:anim calcmode="lin" valueType="num">
                                      <p:cBhvr additive="base">
                                        <p:cTn id="7" dur="500" fill="hold"/>
                                        <p:tgtEl>
                                          <p:spTgt spid="58378"/>
                                        </p:tgtEl>
                                        <p:attrNameLst>
                                          <p:attrName>ppt_x</p:attrName>
                                        </p:attrNameLst>
                                      </p:cBhvr>
                                      <p:tavLst>
                                        <p:tav tm="0">
                                          <p:val>
                                            <p:strVal val="1+#ppt_w/2"/>
                                          </p:val>
                                        </p:tav>
                                        <p:tav tm="100000">
                                          <p:val>
                                            <p:strVal val="#ppt_x"/>
                                          </p:val>
                                        </p:tav>
                                      </p:tavLst>
                                    </p:anim>
                                    <p:anim calcmode="lin" valueType="num">
                                      <p:cBhvr additive="base">
                                        <p:cTn id="8" dur="500" fill="hold"/>
                                        <p:tgtEl>
                                          <p:spTgt spid="583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8376"/>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838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58382"/>
                                        </p:tgtEl>
                                        <p:attrNameLst>
                                          <p:attrName>style.visibility</p:attrName>
                                        </p:attrNameLst>
                                      </p:cBhvr>
                                      <p:to>
                                        <p:strVal val="visible"/>
                                      </p:to>
                                    </p:set>
                                    <p:anim calcmode="lin" valueType="num">
                                      <p:cBhvr additive="base">
                                        <p:cTn id="20" dur="500" fill="hold"/>
                                        <p:tgtEl>
                                          <p:spTgt spid="58382"/>
                                        </p:tgtEl>
                                        <p:attrNameLst>
                                          <p:attrName>ppt_x</p:attrName>
                                        </p:attrNameLst>
                                      </p:cBhvr>
                                      <p:tavLst>
                                        <p:tav tm="0">
                                          <p:val>
                                            <p:strVal val="1+#ppt_w/2"/>
                                          </p:val>
                                        </p:tav>
                                        <p:tav tm="100000">
                                          <p:val>
                                            <p:strVal val="#ppt_x"/>
                                          </p:val>
                                        </p:tav>
                                      </p:tavLst>
                                    </p:anim>
                                    <p:anim calcmode="lin" valueType="num">
                                      <p:cBhvr additive="base">
                                        <p:cTn id="21" dur="500" fill="hold"/>
                                        <p:tgtEl>
                                          <p:spTgt spid="58382"/>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8381"/>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58379"/>
                                        </p:tgtEl>
                                        <p:attrNameLst>
                                          <p:attrName>style.visibility</p:attrName>
                                        </p:attrNameLst>
                                      </p:cBhvr>
                                      <p:to>
                                        <p:strVal val="visible"/>
                                      </p:to>
                                    </p:set>
                                    <p:animEffect transition="in" filter="wipe(left)">
                                      <p:cBhvr>
                                        <p:cTn id="30" dur="500"/>
                                        <p:tgtEl>
                                          <p:spTgt spid="5837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grpId="0" nodeType="clickEffect">
                                  <p:stCondLst>
                                    <p:cond delay="0"/>
                                  </p:stCondLst>
                                  <p:childTnLst>
                                    <p:set>
                                      <p:cBhvr>
                                        <p:cTn id="34" dur="1" fill="hold">
                                          <p:stCondLst>
                                            <p:cond delay="0"/>
                                          </p:stCondLst>
                                        </p:cTn>
                                        <p:tgtEl>
                                          <p:spTgt spid="58380"/>
                                        </p:tgtEl>
                                        <p:attrNameLst>
                                          <p:attrName>style.visibility</p:attrName>
                                        </p:attrNameLst>
                                      </p:cBhvr>
                                      <p:to>
                                        <p:strVal val="visible"/>
                                      </p:to>
                                    </p:set>
                                    <p:animEffect transition="in" filter="box(out)">
                                      <p:cBhvr>
                                        <p:cTn id="35" dur="500"/>
                                        <p:tgtEl>
                                          <p:spTgt spid="5838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58385"/>
                                        </p:tgtEl>
                                        <p:attrNameLst>
                                          <p:attrName>style.visibility</p:attrName>
                                        </p:attrNameLst>
                                      </p:cBhvr>
                                      <p:to>
                                        <p:strVal val="visible"/>
                                      </p:to>
                                    </p:set>
                                    <p:animEffect transition="in" filter="box(out)">
                                      <p:cBhvr>
                                        <p:cTn id="40" dur="500"/>
                                        <p:tgtEl>
                                          <p:spTgt spid="58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6" grpId="0"/>
      <p:bldP spid="58378" grpId="0" autoUpdateAnimBg="0"/>
      <p:bldP spid="58379" grpId="0" autoUpdateAnimBg="0"/>
      <p:bldP spid="58380" grpId="0" autoUpdateAnimBg="0"/>
      <p:bldP spid="58381" grpId="0"/>
      <p:bldP spid="58382" grpId="0" autoUpdateAnimBg="0"/>
      <p:bldP spid="58384" grpId="0"/>
      <p:bldP spid="5838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1828800"/>
            <a:ext cx="8237538" cy="457200"/>
          </a:xfrm>
          <a:prstGeom prst="rect">
            <a:avLst/>
          </a:prstGeom>
          <a:noFill/>
          <a:ln w="9525">
            <a:noFill/>
            <a:miter lim="800000"/>
            <a:headEnd/>
            <a:tailEnd/>
          </a:ln>
        </p:spPr>
        <p:txBody>
          <a:bodyPr>
            <a:spAutoFit/>
          </a:bodyPr>
          <a:lstStyle/>
          <a:p>
            <a:pPr algn="l"/>
            <a:r>
              <a:rPr lang="en-US" altLang="en-US" sz="2400"/>
              <a:t>Solve the equation. Check your answer.</a:t>
            </a:r>
            <a:endParaRPr lang="en-US" altLang="en-US" sz="2400" b="0">
              <a:latin typeface="Times" pitchFamily="18" charset="0"/>
            </a:endParaRPr>
          </a:p>
        </p:txBody>
      </p:sp>
      <p:sp>
        <p:nvSpPr>
          <p:cNvPr id="10243" name="Text Box 3"/>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dirty="0" smtClean="0">
                <a:solidFill>
                  <a:srgbClr val="006699"/>
                </a:solidFill>
                <a:latin typeface="Arial Black" pitchFamily="34" charset="0"/>
              </a:rPr>
              <a:t>Example </a:t>
            </a:r>
            <a:r>
              <a:rPr lang="en-US" altLang="en-US" sz="2400" b="0" dirty="0" smtClean="0">
                <a:solidFill>
                  <a:srgbClr val="006699"/>
                </a:solidFill>
                <a:latin typeface="Arial Black" pitchFamily="34" charset="0"/>
              </a:rPr>
              <a:t>3</a:t>
            </a:r>
            <a:endParaRPr lang="en-US" altLang="en-US" sz="2600" b="0" dirty="0">
              <a:solidFill>
                <a:schemeClr val="accent2"/>
              </a:solidFill>
              <a:latin typeface="Arial MT Bl" charset="0"/>
            </a:endParaRPr>
          </a:p>
        </p:txBody>
      </p:sp>
      <p:sp>
        <p:nvSpPr>
          <p:cNvPr id="62468" name="Text Box 4"/>
          <p:cNvSpPr txBox="1">
            <a:spLocks noChangeArrowheads="1"/>
          </p:cNvSpPr>
          <p:nvPr/>
        </p:nvSpPr>
        <p:spPr bwMode="auto">
          <a:xfrm>
            <a:off x="3124200" y="2971800"/>
            <a:ext cx="3657600" cy="1187450"/>
          </a:xfrm>
          <a:prstGeom prst="rect">
            <a:avLst/>
          </a:prstGeom>
          <a:noFill/>
          <a:ln w="9525">
            <a:noFill/>
            <a:miter lim="800000"/>
            <a:headEnd/>
            <a:tailEnd/>
          </a:ln>
        </p:spPr>
        <p:txBody>
          <a:bodyPr anchor="ctr">
            <a:spAutoFit/>
          </a:bodyPr>
          <a:lstStyle/>
          <a:p>
            <a:pPr algn="l"/>
            <a:r>
              <a:rPr lang="en-US" sz="2400" b="0" i="1">
                <a:solidFill>
                  <a:schemeClr val="accent2"/>
                </a:solidFill>
                <a:latin typeface="Arial" charset="0"/>
              </a:rPr>
              <a:t>Since c is divided by 8</a:t>
            </a:r>
            <a:r>
              <a:rPr lang="en-US" sz="2400" b="0" i="1">
                <a:solidFill>
                  <a:srgbClr val="3333FF"/>
                </a:solidFill>
                <a:latin typeface="Arial" charset="0"/>
              </a:rPr>
              <a:t>, multiply both sides </a:t>
            </a:r>
            <a:r>
              <a:rPr lang="en-US" sz="2400" b="0" i="1">
                <a:solidFill>
                  <a:schemeClr val="accent2"/>
                </a:solidFill>
                <a:latin typeface="Arial" charset="0"/>
              </a:rPr>
              <a:t>by 8</a:t>
            </a:r>
            <a:r>
              <a:rPr lang="en-US" sz="2400" b="0" i="1">
                <a:solidFill>
                  <a:srgbClr val="3333FF"/>
                </a:solidFill>
                <a:latin typeface="Arial" charset="0"/>
              </a:rPr>
              <a:t> to undo the division.</a:t>
            </a:r>
          </a:p>
        </p:txBody>
      </p:sp>
      <p:sp>
        <p:nvSpPr>
          <p:cNvPr id="62469" name="Text Box 5"/>
          <p:cNvSpPr txBox="1">
            <a:spLocks noChangeArrowheads="1"/>
          </p:cNvSpPr>
          <p:nvPr/>
        </p:nvSpPr>
        <p:spPr bwMode="auto">
          <a:xfrm>
            <a:off x="1295400" y="3810000"/>
            <a:ext cx="1600200" cy="457200"/>
          </a:xfrm>
          <a:prstGeom prst="rect">
            <a:avLst/>
          </a:prstGeom>
          <a:noFill/>
          <a:ln w="9525">
            <a:noFill/>
            <a:miter lim="800000"/>
            <a:headEnd/>
            <a:tailEnd/>
          </a:ln>
        </p:spPr>
        <p:txBody>
          <a:bodyPr>
            <a:spAutoFit/>
          </a:bodyPr>
          <a:lstStyle/>
          <a:p>
            <a:pPr algn="l"/>
            <a:r>
              <a:rPr lang="en-US" sz="2400" b="0" i="1"/>
              <a:t>c</a:t>
            </a:r>
            <a:r>
              <a:rPr lang="en-US" sz="2400" b="0"/>
              <a:t> = 56</a:t>
            </a:r>
          </a:p>
        </p:txBody>
      </p:sp>
      <p:sp>
        <p:nvSpPr>
          <p:cNvPr id="62470" name="Text Box 6"/>
          <p:cNvSpPr txBox="1">
            <a:spLocks noChangeArrowheads="1"/>
          </p:cNvSpPr>
          <p:nvPr/>
        </p:nvSpPr>
        <p:spPr bwMode="auto">
          <a:xfrm>
            <a:off x="2362200" y="5791200"/>
            <a:ext cx="2209800" cy="457200"/>
          </a:xfrm>
          <a:prstGeom prst="rect">
            <a:avLst/>
          </a:prstGeom>
          <a:noFill/>
          <a:ln w="9525">
            <a:noFill/>
            <a:miter lim="800000"/>
            <a:headEnd/>
            <a:tailEnd/>
          </a:ln>
        </p:spPr>
        <p:txBody>
          <a:bodyPr>
            <a:spAutoFit/>
          </a:bodyPr>
          <a:lstStyle/>
          <a:p>
            <a:pPr algn="l"/>
            <a:r>
              <a:rPr lang="en-US" sz="2400" b="0"/>
              <a:t>7    7</a:t>
            </a:r>
          </a:p>
        </p:txBody>
      </p:sp>
      <p:sp>
        <p:nvSpPr>
          <p:cNvPr id="62471" name="Text Box 7"/>
          <p:cNvSpPr txBox="1">
            <a:spLocks noChangeArrowheads="1"/>
          </p:cNvSpPr>
          <p:nvPr/>
        </p:nvSpPr>
        <p:spPr bwMode="auto">
          <a:xfrm>
            <a:off x="3200400" y="5854700"/>
            <a:ext cx="609600" cy="457200"/>
          </a:xfrm>
          <a:prstGeom prst="rect">
            <a:avLst/>
          </a:prstGeom>
          <a:noFill/>
          <a:ln w="9525">
            <a:noFill/>
            <a:miter lim="800000"/>
            <a:headEnd/>
            <a:tailEnd/>
          </a:ln>
        </p:spPr>
        <p:txBody>
          <a:bodyPr>
            <a:spAutoFit/>
          </a:bodyPr>
          <a:lstStyle/>
          <a:p>
            <a:pPr algn="l"/>
            <a:r>
              <a:rPr lang="en-US" sz="2400" b="0">
                <a:solidFill>
                  <a:srgbClr val="FF0000"/>
                </a:solidFill>
                <a:sym typeface="Wingdings" pitchFamily="2" charset="2"/>
              </a:rPr>
              <a:t></a:t>
            </a:r>
          </a:p>
        </p:txBody>
      </p:sp>
      <p:sp>
        <p:nvSpPr>
          <p:cNvPr id="62472" name="Text Box 8"/>
          <p:cNvSpPr txBox="1">
            <a:spLocks noChangeArrowheads="1"/>
          </p:cNvSpPr>
          <p:nvPr/>
        </p:nvSpPr>
        <p:spPr bwMode="auto">
          <a:xfrm>
            <a:off x="4038600" y="4984750"/>
            <a:ext cx="4038600" cy="1187450"/>
          </a:xfrm>
          <a:prstGeom prst="rect">
            <a:avLst/>
          </a:prstGeom>
          <a:noFill/>
          <a:ln w="9525">
            <a:noFill/>
            <a:miter lim="800000"/>
            <a:headEnd/>
            <a:tailEnd/>
          </a:ln>
        </p:spPr>
        <p:txBody>
          <a:bodyPr anchor="ctr">
            <a:spAutoFit/>
          </a:bodyPr>
          <a:lstStyle/>
          <a:p>
            <a:pPr algn="l"/>
            <a:r>
              <a:rPr lang="en-US" sz="2400" b="0" i="1">
                <a:solidFill>
                  <a:srgbClr val="3333FF"/>
                </a:solidFill>
                <a:latin typeface="Arial" charset="0"/>
              </a:rPr>
              <a:t>To check your solution, substitute </a:t>
            </a:r>
            <a:r>
              <a:rPr lang="en-US" sz="2400" b="0" i="1">
                <a:solidFill>
                  <a:schemeClr val="accent2"/>
                </a:solidFill>
                <a:latin typeface="Arial" charset="0"/>
              </a:rPr>
              <a:t>56</a:t>
            </a:r>
            <a:r>
              <a:rPr lang="en-US" sz="2400" b="0" i="1">
                <a:solidFill>
                  <a:srgbClr val="3333FF"/>
                </a:solidFill>
                <a:latin typeface="Arial" charset="0"/>
              </a:rPr>
              <a:t> for c in the original equation.</a:t>
            </a:r>
          </a:p>
        </p:txBody>
      </p:sp>
      <p:grpSp>
        <p:nvGrpSpPr>
          <p:cNvPr id="2" name="Group 29"/>
          <p:cNvGrpSpPr>
            <a:grpSpLocks/>
          </p:cNvGrpSpPr>
          <p:nvPr/>
        </p:nvGrpSpPr>
        <p:grpSpPr bwMode="auto">
          <a:xfrm>
            <a:off x="381000" y="2184400"/>
            <a:ext cx="3200400" cy="863600"/>
            <a:chOff x="240" y="1376"/>
            <a:chExt cx="2016" cy="544"/>
          </a:xfrm>
        </p:grpSpPr>
        <p:sp>
          <p:nvSpPr>
            <p:cNvPr id="10265" name="Text Box 9"/>
            <p:cNvSpPr txBox="1">
              <a:spLocks noChangeArrowheads="1"/>
            </p:cNvSpPr>
            <p:nvPr/>
          </p:nvSpPr>
          <p:spPr bwMode="auto">
            <a:xfrm>
              <a:off x="240" y="1488"/>
              <a:ext cx="2016" cy="288"/>
            </a:xfrm>
            <a:prstGeom prst="rect">
              <a:avLst/>
            </a:prstGeom>
            <a:noFill/>
            <a:ln w="9525">
              <a:noFill/>
              <a:miter lim="800000"/>
              <a:headEnd/>
              <a:tailEnd/>
            </a:ln>
          </p:spPr>
          <p:txBody>
            <a:bodyPr>
              <a:spAutoFit/>
            </a:bodyPr>
            <a:lstStyle/>
            <a:p>
              <a:pPr algn="l"/>
              <a:r>
                <a:rPr lang="en-US" sz="2400"/>
                <a:t>    </a:t>
              </a:r>
              <a:r>
                <a:rPr lang="en-US" sz="2400" b="0"/>
                <a:t>       </a:t>
              </a:r>
              <a:r>
                <a:rPr lang="en-US" sz="2400"/>
                <a:t>= 7</a:t>
              </a:r>
            </a:p>
          </p:txBody>
        </p:sp>
        <p:sp>
          <p:nvSpPr>
            <p:cNvPr id="10266" name="Text Box 10"/>
            <p:cNvSpPr txBox="1">
              <a:spLocks noChangeArrowheads="1"/>
            </p:cNvSpPr>
            <p:nvPr/>
          </p:nvSpPr>
          <p:spPr bwMode="auto">
            <a:xfrm>
              <a:off x="720" y="1376"/>
              <a:ext cx="1056" cy="288"/>
            </a:xfrm>
            <a:prstGeom prst="rect">
              <a:avLst/>
            </a:prstGeom>
            <a:noFill/>
            <a:ln w="9525">
              <a:noFill/>
              <a:miter lim="800000"/>
              <a:headEnd/>
              <a:tailEnd/>
            </a:ln>
          </p:spPr>
          <p:txBody>
            <a:bodyPr>
              <a:spAutoFit/>
            </a:bodyPr>
            <a:lstStyle/>
            <a:p>
              <a:pPr algn="l"/>
              <a:r>
                <a:rPr lang="en-US" sz="2400" i="1"/>
                <a:t>c</a:t>
              </a:r>
            </a:p>
          </p:txBody>
        </p:sp>
        <p:sp>
          <p:nvSpPr>
            <p:cNvPr id="10267" name="Text Box 11"/>
            <p:cNvSpPr txBox="1">
              <a:spLocks noChangeArrowheads="1"/>
            </p:cNvSpPr>
            <p:nvPr/>
          </p:nvSpPr>
          <p:spPr bwMode="auto">
            <a:xfrm>
              <a:off x="712" y="1632"/>
              <a:ext cx="1056" cy="288"/>
            </a:xfrm>
            <a:prstGeom prst="rect">
              <a:avLst/>
            </a:prstGeom>
            <a:noFill/>
            <a:ln w="9525">
              <a:noFill/>
              <a:miter lim="800000"/>
              <a:headEnd/>
              <a:tailEnd/>
            </a:ln>
          </p:spPr>
          <p:txBody>
            <a:bodyPr>
              <a:spAutoFit/>
            </a:bodyPr>
            <a:lstStyle/>
            <a:p>
              <a:pPr algn="l"/>
              <a:r>
                <a:rPr lang="en-US" sz="2400"/>
                <a:t>8</a:t>
              </a:r>
            </a:p>
          </p:txBody>
        </p:sp>
        <p:sp>
          <p:nvSpPr>
            <p:cNvPr id="10268" name="Line 12"/>
            <p:cNvSpPr>
              <a:spLocks noChangeShapeType="1"/>
            </p:cNvSpPr>
            <p:nvPr/>
          </p:nvSpPr>
          <p:spPr bwMode="auto">
            <a:xfrm>
              <a:off x="712" y="1632"/>
              <a:ext cx="288" cy="0"/>
            </a:xfrm>
            <a:prstGeom prst="line">
              <a:avLst/>
            </a:prstGeom>
            <a:noFill/>
            <a:ln w="19050">
              <a:solidFill>
                <a:schemeClr val="tx1"/>
              </a:solidFill>
              <a:round/>
              <a:headEnd/>
              <a:tailEnd/>
            </a:ln>
          </p:spPr>
          <p:txBody>
            <a:bodyPr>
              <a:spAutoFit/>
            </a:bodyPr>
            <a:lstStyle/>
            <a:p>
              <a:endParaRPr lang="en-US"/>
            </a:p>
          </p:txBody>
        </p:sp>
      </p:grpSp>
      <p:grpSp>
        <p:nvGrpSpPr>
          <p:cNvPr id="3" name="Group 13"/>
          <p:cNvGrpSpPr>
            <a:grpSpLocks/>
          </p:cNvGrpSpPr>
          <p:nvPr/>
        </p:nvGrpSpPr>
        <p:grpSpPr bwMode="auto">
          <a:xfrm>
            <a:off x="1752600" y="5029200"/>
            <a:ext cx="2438400" cy="838200"/>
            <a:chOff x="1104" y="3168"/>
            <a:chExt cx="1536" cy="528"/>
          </a:xfrm>
        </p:grpSpPr>
        <p:sp>
          <p:nvSpPr>
            <p:cNvPr id="10261" name="Text Box 14"/>
            <p:cNvSpPr txBox="1">
              <a:spLocks noChangeArrowheads="1"/>
            </p:cNvSpPr>
            <p:nvPr/>
          </p:nvSpPr>
          <p:spPr bwMode="auto">
            <a:xfrm>
              <a:off x="1872" y="3216"/>
              <a:ext cx="768" cy="288"/>
            </a:xfrm>
            <a:prstGeom prst="rect">
              <a:avLst/>
            </a:prstGeom>
            <a:noFill/>
            <a:ln w="9525">
              <a:noFill/>
              <a:miter lim="800000"/>
              <a:headEnd/>
              <a:tailEnd/>
            </a:ln>
          </p:spPr>
          <p:txBody>
            <a:bodyPr>
              <a:spAutoFit/>
            </a:bodyPr>
            <a:lstStyle/>
            <a:p>
              <a:pPr algn="l"/>
              <a:r>
                <a:rPr lang="en-US" sz="2400" b="0"/>
                <a:t>7</a:t>
              </a:r>
            </a:p>
          </p:txBody>
        </p:sp>
        <p:sp>
          <p:nvSpPr>
            <p:cNvPr id="10262" name="Text Box 15"/>
            <p:cNvSpPr txBox="1">
              <a:spLocks noChangeArrowheads="1"/>
            </p:cNvSpPr>
            <p:nvPr/>
          </p:nvSpPr>
          <p:spPr bwMode="auto">
            <a:xfrm>
              <a:off x="1104" y="3168"/>
              <a:ext cx="1008" cy="288"/>
            </a:xfrm>
            <a:prstGeom prst="rect">
              <a:avLst/>
            </a:prstGeom>
            <a:noFill/>
            <a:ln w="9525">
              <a:noFill/>
              <a:miter lim="800000"/>
              <a:headEnd/>
              <a:tailEnd/>
            </a:ln>
          </p:spPr>
          <p:txBody>
            <a:bodyPr>
              <a:spAutoFit/>
            </a:bodyPr>
            <a:lstStyle/>
            <a:p>
              <a:pPr algn="l"/>
              <a:r>
                <a:rPr lang="en-US" sz="2400" b="0">
                  <a:solidFill>
                    <a:schemeClr val="accent2"/>
                  </a:solidFill>
                </a:rPr>
                <a:t>    56</a:t>
              </a:r>
              <a:endParaRPr lang="en-US" sz="2400" b="0" i="1">
                <a:solidFill>
                  <a:schemeClr val="accent2"/>
                </a:solidFill>
              </a:endParaRPr>
            </a:p>
          </p:txBody>
        </p:sp>
        <p:sp>
          <p:nvSpPr>
            <p:cNvPr id="10263" name="Text Box 16"/>
            <p:cNvSpPr txBox="1">
              <a:spLocks noChangeArrowheads="1"/>
            </p:cNvSpPr>
            <p:nvPr/>
          </p:nvSpPr>
          <p:spPr bwMode="auto">
            <a:xfrm>
              <a:off x="1440" y="3408"/>
              <a:ext cx="1008" cy="288"/>
            </a:xfrm>
            <a:prstGeom prst="rect">
              <a:avLst/>
            </a:prstGeom>
            <a:noFill/>
            <a:ln w="9525">
              <a:noFill/>
              <a:miter lim="800000"/>
              <a:headEnd/>
              <a:tailEnd/>
            </a:ln>
          </p:spPr>
          <p:txBody>
            <a:bodyPr>
              <a:spAutoFit/>
            </a:bodyPr>
            <a:lstStyle/>
            <a:p>
              <a:pPr algn="l"/>
              <a:r>
                <a:rPr lang="en-US" sz="2400" b="0"/>
                <a:t>8</a:t>
              </a:r>
              <a:endParaRPr lang="en-US" sz="2400" b="0" i="1"/>
            </a:p>
          </p:txBody>
        </p:sp>
        <p:sp>
          <p:nvSpPr>
            <p:cNvPr id="10264" name="Line 17"/>
            <p:cNvSpPr>
              <a:spLocks noChangeShapeType="1"/>
            </p:cNvSpPr>
            <p:nvPr/>
          </p:nvSpPr>
          <p:spPr bwMode="auto">
            <a:xfrm>
              <a:off x="1296" y="3432"/>
              <a:ext cx="432" cy="0"/>
            </a:xfrm>
            <a:prstGeom prst="line">
              <a:avLst/>
            </a:prstGeom>
            <a:noFill/>
            <a:ln w="9525">
              <a:solidFill>
                <a:schemeClr val="tx1"/>
              </a:solidFill>
              <a:round/>
              <a:headEnd/>
              <a:tailEnd/>
            </a:ln>
          </p:spPr>
          <p:txBody>
            <a:bodyPr>
              <a:spAutoFit/>
            </a:bodyPr>
            <a:lstStyle/>
            <a:p>
              <a:endParaRPr lang="en-US"/>
            </a:p>
          </p:txBody>
        </p:sp>
      </p:grpSp>
      <p:grpSp>
        <p:nvGrpSpPr>
          <p:cNvPr id="4" name="Group 18"/>
          <p:cNvGrpSpPr>
            <a:grpSpLocks/>
          </p:cNvGrpSpPr>
          <p:nvPr/>
        </p:nvGrpSpPr>
        <p:grpSpPr bwMode="auto">
          <a:xfrm>
            <a:off x="685800" y="4267200"/>
            <a:ext cx="4940300" cy="2019300"/>
            <a:chOff x="432" y="2688"/>
            <a:chExt cx="3112" cy="1272"/>
          </a:xfrm>
        </p:grpSpPr>
        <p:sp>
          <p:nvSpPr>
            <p:cNvPr id="10253" name="Line 19"/>
            <p:cNvSpPr>
              <a:spLocks noChangeShapeType="1"/>
            </p:cNvSpPr>
            <p:nvPr/>
          </p:nvSpPr>
          <p:spPr bwMode="auto">
            <a:xfrm>
              <a:off x="1816" y="3170"/>
              <a:ext cx="0" cy="790"/>
            </a:xfrm>
            <a:prstGeom prst="line">
              <a:avLst/>
            </a:prstGeom>
            <a:noFill/>
            <a:ln w="9525">
              <a:solidFill>
                <a:schemeClr val="tx1"/>
              </a:solidFill>
              <a:round/>
              <a:headEnd/>
              <a:tailEnd/>
            </a:ln>
          </p:spPr>
          <p:txBody>
            <a:bodyPr/>
            <a:lstStyle/>
            <a:p>
              <a:endParaRPr lang="en-US"/>
            </a:p>
          </p:txBody>
        </p:sp>
        <p:grpSp>
          <p:nvGrpSpPr>
            <p:cNvPr id="5" name="Group 20"/>
            <p:cNvGrpSpPr>
              <a:grpSpLocks/>
            </p:cNvGrpSpPr>
            <p:nvPr/>
          </p:nvGrpSpPr>
          <p:grpSpPr bwMode="auto">
            <a:xfrm>
              <a:off x="432" y="2688"/>
              <a:ext cx="3112" cy="544"/>
              <a:chOff x="432" y="2688"/>
              <a:chExt cx="3112" cy="544"/>
            </a:xfrm>
          </p:grpSpPr>
          <p:sp>
            <p:nvSpPr>
              <p:cNvPr id="10255" name="Text Box 21"/>
              <p:cNvSpPr txBox="1">
                <a:spLocks noChangeArrowheads="1"/>
              </p:cNvSpPr>
              <p:nvPr/>
            </p:nvSpPr>
            <p:spPr bwMode="auto">
              <a:xfrm>
                <a:off x="432" y="2848"/>
                <a:ext cx="864" cy="288"/>
              </a:xfrm>
              <a:prstGeom prst="rect">
                <a:avLst/>
              </a:prstGeom>
              <a:noFill/>
              <a:ln w="9525">
                <a:noFill/>
                <a:miter lim="800000"/>
                <a:headEnd/>
                <a:tailEnd/>
              </a:ln>
            </p:spPr>
            <p:txBody>
              <a:bodyPr>
                <a:spAutoFit/>
              </a:bodyPr>
              <a:lstStyle/>
              <a:p>
                <a:pPr algn="l"/>
                <a:r>
                  <a:rPr lang="en-US" sz="2400" i="1"/>
                  <a:t>Check</a:t>
                </a:r>
              </a:p>
            </p:txBody>
          </p:sp>
          <p:sp>
            <p:nvSpPr>
              <p:cNvPr id="10256" name="Text Box 22"/>
              <p:cNvSpPr txBox="1">
                <a:spLocks noChangeArrowheads="1"/>
              </p:cNvSpPr>
              <p:nvPr/>
            </p:nvSpPr>
            <p:spPr bwMode="auto">
              <a:xfrm>
                <a:off x="1672" y="2816"/>
                <a:ext cx="1872" cy="288"/>
              </a:xfrm>
              <a:prstGeom prst="rect">
                <a:avLst/>
              </a:prstGeom>
              <a:noFill/>
              <a:ln w="9525">
                <a:noFill/>
                <a:miter lim="800000"/>
                <a:headEnd/>
                <a:tailEnd/>
              </a:ln>
            </p:spPr>
            <p:txBody>
              <a:bodyPr>
                <a:spAutoFit/>
              </a:bodyPr>
              <a:lstStyle/>
              <a:p>
                <a:pPr algn="l"/>
                <a:r>
                  <a:rPr lang="en-US" sz="2400" b="0"/>
                  <a:t>= 7</a:t>
                </a:r>
              </a:p>
            </p:txBody>
          </p:sp>
          <p:sp>
            <p:nvSpPr>
              <p:cNvPr id="10257" name="Text Box 23"/>
              <p:cNvSpPr txBox="1">
                <a:spLocks noChangeArrowheads="1"/>
              </p:cNvSpPr>
              <p:nvPr/>
            </p:nvSpPr>
            <p:spPr bwMode="auto">
              <a:xfrm>
                <a:off x="1440" y="2688"/>
                <a:ext cx="288" cy="288"/>
              </a:xfrm>
              <a:prstGeom prst="rect">
                <a:avLst/>
              </a:prstGeom>
              <a:noFill/>
              <a:ln w="9525">
                <a:noFill/>
                <a:miter lim="800000"/>
                <a:headEnd/>
                <a:tailEnd/>
              </a:ln>
            </p:spPr>
            <p:txBody>
              <a:bodyPr>
                <a:spAutoFit/>
              </a:bodyPr>
              <a:lstStyle/>
              <a:p>
                <a:pPr algn="l">
                  <a:spcBef>
                    <a:spcPct val="20000"/>
                  </a:spcBef>
                </a:pPr>
                <a:r>
                  <a:rPr lang="en-US" altLang="en-US" sz="2400" b="0" i="1">
                    <a:sym typeface="Symbol" pitchFamily="18" charset="2"/>
                  </a:rPr>
                  <a:t>c</a:t>
                </a:r>
                <a:endParaRPr lang="en-US" sz="2400" b="0" i="1"/>
              </a:p>
            </p:txBody>
          </p:sp>
          <p:sp>
            <p:nvSpPr>
              <p:cNvPr id="10258" name="Text Box 24"/>
              <p:cNvSpPr txBox="1">
                <a:spLocks noChangeArrowheads="1"/>
              </p:cNvSpPr>
              <p:nvPr/>
            </p:nvSpPr>
            <p:spPr bwMode="auto">
              <a:xfrm>
                <a:off x="1440" y="2944"/>
                <a:ext cx="288" cy="288"/>
              </a:xfrm>
              <a:prstGeom prst="rect">
                <a:avLst/>
              </a:prstGeom>
              <a:noFill/>
              <a:ln w="9525">
                <a:noFill/>
                <a:miter lim="800000"/>
                <a:headEnd/>
                <a:tailEnd/>
              </a:ln>
            </p:spPr>
            <p:txBody>
              <a:bodyPr>
                <a:spAutoFit/>
              </a:bodyPr>
              <a:lstStyle/>
              <a:p>
                <a:pPr algn="l">
                  <a:spcBef>
                    <a:spcPct val="20000"/>
                  </a:spcBef>
                </a:pPr>
                <a:r>
                  <a:rPr lang="en-US" altLang="en-US" sz="2400" b="0">
                    <a:sym typeface="Symbol" pitchFamily="18" charset="2"/>
                  </a:rPr>
                  <a:t>8</a:t>
                </a:r>
                <a:endParaRPr lang="en-US" sz="2400" b="0"/>
              </a:p>
            </p:txBody>
          </p:sp>
          <p:sp>
            <p:nvSpPr>
              <p:cNvPr id="10259" name="Line 25"/>
              <p:cNvSpPr>
                <a:spLocks noChangeShapeType="1"/>
              </p:cNvSpPr>
              <p:nvPr/>
            </p:nvSpPr>
            <p:spPr bwMode="auto">
              <a:xfrm>
                <a:off x="1448" y="2978"/>
                <a:ext cx="202" cy="0"/>
              </a:xfrm>
              <a:prstGeom prst="line">
                <a:avLst/>
              </a:prstGeom>
              <a:noFill/>
              <a:ln w="19050">
                <a:solidFill>
                  <a:schemeClr val="tx1"/>
                </a:solidFill>
                <a:round/>
                <a:headEnd/>
                <a:tailEnd/>
              </a:ln>
            </p:spPr>
            <p:txBody>
              <a:bodyPr/>
              <a:lstStyle/>
              <a:p>
                <a:endParaRPr lang="en-US"/>
              </a:p>
            </p:txBody>
          </p:sp>
          <p:sp>
            <p:nvSpPr>
              <p:cNvPr id="10260" name="Line 26"/>
              <p:cNvSpPr>
                <a:spLocks noChangeShapeType="1"/>
              </p:cNvSpPr>
              <p:nvPr/>
            </p:nvSpPr>
            <p:spPr bwMode="auto">
              <a:xfrm flipV="1">
                <a:off x="1248" y="3168"/>
                <a:ext cx="1152" cy="0"/>
              </a:xfrm>
              <a:prstGeom prst="line">
                <a:avLst/>
              </a:prstGeom>
              <a:noFill/>
              <a:ln w="9525">
                <a:solidFill>
                  <a:schemeClr val="tx1"/>
                </a:solidFill>
                <a:round/>
                <a:headEnd/>
                <a:tailEnd/>
              </a:ln>
            </p:spPr>
            <p:txBody>
              <a:bodyPr/>
              <a:lstStyle/>
              <a:p>
                <a:endParaRPr lang="en-US"/>
              </a:p>
            </p:txBody>
          </p:sp>
        </p:grpSp>
      </p:grpSp>
      <p:pic>
        <p:nvPicPr>
          <p:cNvPr id="62492" name="Picture 28" descr="5"/>
          <p:cNvPicPr>
            <a:picLocks noChangeAspect="1" noChangeArrowheads="1"/>
          </p:cNvPicPr>
          <p:nvPr/>
        </p:nvPicPr>
        <p:blipFill>
          <a:blip r:embed="rId2" cstate="print"/>
          <a:srcRect/>
          <a:stretch>
            <a:fillRect/>
          </a:stretch>
        </p:blipFill>
        <p:spPr bwMode="auto">
          <a:xfrm>
            <a:off x="647700" y="2971800"/>
            <a:ext cx="2095500" cy="809625"/>
          </a:xfrm>
          <a:prstGeom prst="rect">
            <a:avLst/>
          </a:prstGeom>
          <a:noFill/>
          <a:ln w="9525">
            <a:noFill/>
            <a:miter lim="800000"/>
            <a:headEnd/>
            <a:tailEnd/>
          </a:ln>
        </p:spPr>
      </p:pic>
      <p:sp>
        <p:nvSpPr>
          <p:cNvPr id="29" name="TextBox 28"/>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 calcmode="lin" valueType="num">
                                      <p:cBhvr additive="base">
                                        <p:cTn id="7" dur="500" fill="hold"/>
                                        <p:tgtEl>
                                          <p:spTgt spid="62468"/>
                                        </p:tgtEl>
                                        <p:attrNameLst>
                                          <p:attrName>ppt_x</p:attrName>
                                        </p:attrNameLst>
                                      </p:cBhvr>
                                      <p:tavLst>
                                        <p:tav tm="0">
                                          <p:val>
                                            <p:strVal val="1+#ppt_w/2"/>
                                          </p:val>
                                        </p:tav>
                                        <p:tav tm="100000">
                                          <p:val>
                                            <p:strVal val="#ppt_x"/>
                                          </p:val>
                                        </p:tav>
                                      </p:tavLst>
                                    </p:anim>
                                    <p:anim calcmode="lin" valueType="num">
                                      <p:cBhvr additive="base">
                                        <p:cTn id="8" dur="500" fill="hold"/>
                                        <p:tgtEl>
                                          <p:spTgt spid="624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62492"/>
                                        </p:tgtEl>
                                        <p:attrNameLst>
                                          <p:attrName>style.visibility</p:attrName>
                                        </p:attrNameLst>
                                      </p:cBhvr>
                                      <p:to>
                                        <p:strVal val="visible"/>
                                      </p:to>
                                    </p:set>
                                    <p:animEffect transition="in" filter="box(in)">
                                      <p:cBhvr>
                                        <p:cTn id="13" dur="500"/>
                                        <p:tgtEl>
                                          <p:spTgt spid="6249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62469"/>
                                        </p:tgtEl>
                                        <p:attrNameLst>
                                          <p:attrName>style.visibility</p:attrName>
                                        </p:attrNameLst>
                                      </p:cBhvr>
                                      <p:to>
                                        <p:strVal val="visible"/>
                                      </p:to>
                                    </p:set>
                                    <p:animEffect transition="in" filter="box(out)">
                                      <p:cBhvr>
                                        <p:cTn id="18" dur="500"/>
                                        <p:tgtEl>
                                          <p:spTgt spid="6246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2472"/>
                                        </p:tgtEl>
                                        <p:attrNameLst>
                                          <p:attrName>style.visibility</p:attrName>
                                        </p:attrNameLst>
                                      </p:cBhvr>
                                      <p:to>
                                        <p:strVal val="visible"/>
                                      </p:to>
                                    </p:set>
                                    <p:anim calcmode="lin" valueType="num">
                                      <p:cBhvr additive="base">
                                        <p:cTn id="23" dur="500" fill="hold"/>
                                        <p:tgtEl>
                                          <p:spTgt spid="62472"/>
                                        </p:tgtEl>
                                        <p:attrNameLst>
                                          <p:attrName>ppt_x</p:attrName>
                                        </p:attrNameLst>
                                      </p:cBhvr>
                                      <p:tavLst>
                                        <p:tav tm="0">
                                          <p:val>
                                            <p:strVal val="1+#ppt_w/2"/>
                                          </p:val>
                                        </p:tav>
                                        <p:tav tm="100000">
                                          <p:val>
                                            <p:strVal val="#ppt_x"/>
                                          </p:val>
                                        </p:tav>
                                      </p:tavLst>
                                    </p:anim>
                                    <p:anim calcmode="lin" valueType="num">
                                      <p:cBhvr additive="base">
                                        <p:cTn id="24" dur="500" fill="hold"/>
                                        <p:tgtEl>
                                          <p:spTgt spid="6247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ox(in)">
                                      <p:cBhvr>
                                        <p:cTn id="34" dur="500"/>
                                        <p:tgtEl>
                                          <p:spTgt spid="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2470"/>
                                        </p:tgtEl>
                                        <p:attrNameLst>
                                          <p:attrName>style.visibility</p:attrName>
                                        </p:attrNameLst>
                                      </p:cBhvr>
                                      <p:to>
                                        <p:strVal val="visible"/>
                                      </p:to>
                                    </p:set>
                                    <p:animEffect transition="in" filter="box(in)">
                                      <p:cBhvr>
                                        <p:cTn id="39" dur="500"/>
                                        <p:tgtEl>
                                          <p:spTgt spid="62470"/>
                                        </p:tgtEl>
                                      </p:cBhvr>
                                    </p:animEffect>
                                  </p:childTnLst>
                                </p:cTn>
                              </p:par>
                            </p:childTnLst>
                          </p:cTn>
                        </p:par>
                        <p:par>
                          <p:cTn id="40" fill="hold" nodeType="afterGroup">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62471"/>
                                        </p:tgtEl>
                                        <p:attrNameLst>
                                          <p:attrName>style.visibility</p:attrName>
                                        </p:attrNameLst>
                                      </p:cBhvr>
                                      <p:to>
                                        <p:strVal val="visible"/>
                                      </p:to>
                                    </p:set>
                                    <p:animEffect transition="in" filter="dissolve">
                                      <p:cBhvr>
                                        <p:cTn id="43" dur="500"/>
                                        <p:tgtEl>
                                          <p:spTgt spid="62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autoUpdateAnimBg="0"/>
      <p:bldP spid="62469" grpId="0" autoUpdateAnimBg="0"/>
      <p:bldP spid="62470" grpId="0" autoUpdateAnimBg="0"/>
      <p:bldP spid="62471" grpId="0"/>
      <p:bldP spid="6247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1828800"/>
            <a:ext cx="8237538" cy="457200"/>
          </a:xfrm>
          <a:prstGeom prst="rect">
            <a:avLst/>
          </a:prstGeom>
          <a:noFill/>
          <a:ln w="9525">
            <a:noFill/>
            <a:miter lim="800000"/>
            <a:headEnd/>
            <a:tailEnd/>
          </a:ln>
        </p:spPr>
        <p:txBody>
          <a:bodyPr>
            <a:spAutoFit/>
          </a:bodyPr>
          <a:lstStyle/>
          <a:p>
            <a:pPr algn="l"/>
            <a:r>
              <a:rPr lang="en-US" altLang="en-US" sz="2400"/>
              <a:t>Solve the equation. Check your answer.</a:t>
            </a:r>
            <a:endParaRPr lang="en-US" altLang="en-US" sz="2400" b="0">
              <a:latin typeface="Times" pitchFamily="18" charset="0"/>
            </a:endParaRPr>
          </a:p>
        </p:txBody>
      </p:sp>
      <p:sp>
        <p:nvSpPr>
          <p:cNvPr id="14339" name="Text Box 3"/>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dirty="0" smtClean="0">
                <a:solidFill>
                  <a:srgbClr val="006699"/>
                </a:solidFill>
                <a:latin typeface="Arial Black" pitchFamily="34" charset="0"/>
              </a:rPr>
              <a:t>Example </a:t>
            </a:r>
            <a:r>
              <a:rPr lang="en-US" altLang="en-US" sz="2400" b="0" dirty="0" smtClean="0">
                <a:solidFill>
                  <a:srgbClr val="006699"/>
                </a:solidFill>
                <a:latin typeface="Arial Black" pitchFamily="34" charset="0"/>
              </a:rPr>
              <a:t>4</a:t>
            </a:r>
            <a:endParaRPr lang="en-US" altLang="en-US" sz="2600" b="0" dirty="0">
              <a:solidFill>
                <a:schemeClr val="accent2"/>
              </a:solidFill>
              <a:latin typeface="Arial MT Bl" charset="0"/>
            </a:endParaRPr>
          </a:p>
        </p:txBody>
      </p:sp>
      <p:sp>
        <p:nvSpPr>
          <p:cNvPr id="66564" name="Text Box 4"/>
          <p:cNvSpPr txBox="1">
            <a:spLocks noChangeArrowheads="1"/>
          </p:cNvSpPr>
          <p:nvPr/>
        </p:nvSpPr>
        <p:spPr bwMode="auto">
          <a:xfrm>
            <a:off x="3124200" y="2743200"/>
            <a:ext cx="3962400" cy="1187450"/>
          </a:xfrm>
          <a:prstGeom prst="rect">
            <a:avLst/>
          </a:prstGeom>
          <a:noFill/>
          <a:ln w="9525">
            <a:noFill/>
            <a:miter lim="800000"/>
            <a:headEnd/>
            <a:tailEnd/>
          </a:ln>
        </p:spPr>
        <p:txBody>
          <a:bodyPr anchor="ctr">
            <a:spAutoFit/>
          </a:bodyPr>
          <a:lstStyle/>
          <a:p>
            <a:pPr algn="l"/>
            <a:r>
              <a:rPr lang="en-US" sz="2400" b="0" i="1">
                <a:solidFill>
                  <a:schemeClr val="accent2"/>
                </a:solidFill>
                <a:latin typeface="Arial" charset="0"/>
              </a:rPr>
              <a:t>Since y is multiplied by 0.5</a:t>
            </a:r>
            <a:r>
              <a:rPr lang="en-US" sz="2400" b="0" i="1">
                <a:solidFill>
                  <a:srgbClr val="3333FF"/>
                </a:solidFill>
                <a:latin typeface="Arial" charset="0"/>
              </a:rPr>
              <a:t>, divide both sides </a:t>
            </a:r>
            <a:r>
              <a:rPr lang="en-US" sz="2400" b="0" i="1">
                <a:solidFill>
                  <a:schemeClr val="accent2"/>
                </a:solidFill>
                <a:latin typeface="Arial" charset="0"/>
              </a:rPr>
              <a:t>by 0.5</a:t>
            </a:r>
            <a:r>
              <a:rPr lang="en-US" sz="2400" b="0" i="1">
                <a:solidFill>
                  <a:srgbClr val="3333FF"/>
                </a:solidFill>
                <a:latin typeface="Arial" charset="0"/>
              </a:rPr>
              <a:t> to undo the multiplication.</a:t>
            </a:r>
          </a:p>
        </p:txBody>
      </p:sp>
      <p:sp>
        <p:nvSpPr>
          <p:cNvPr id="66565" name="Text Box 5"/>
          <p:cNvSpPr txBox="1">
            <a:spLocks noChangeArrowheads="1"/>
          </p:cNvSpPr>
          <p:nvPr/>
        </p:nvSpPr>
        <p:spPr bwMode="auto">
          <a:xfrm>
            <a:off x="1524000" y="3581400"/>
            <a:ext cx="1600200" cy="457200"/>
          </a:xfrm>
          <a:prstGeom prst="rect">
            <a:avLst/>
          </a:prstGeom>
          <a:noFill/>
          <a:ln w="9525">
            <a:noFill/>
            <a:miter lim="800000"/>
            <a:headEnd/>
            <a:tailEnd/>
          </a:ln>
        </p:spPr>
        <p:txBody>
          <a:bodyPr>
            <a:spAutoFit/>
          </a:bodyPr>
          <a:lstStyle/>
          <a:p>
            <a:pPr algn="l"/>
            <a:r>
              <a:rPr lang="en-US" sz="2400" b="0" i="1"/>
              <a:t>y = </a:t>
            </a:r>
            <a:r>
              <a:rPr lang="en-US" sz="2400" b="0"/>
              <a:t>–20</a:t>
            </a:r>
          </a:p>
        </p:txBody>
      </p:sp>
      <p:sp>
        <p:nvSpPr>
          <p:cNvPr id="66566" name="Text Box 6"/>
          <p:cNvSpPr txBox="1">
            <a:spLocks noChangeArrowheads="1"/>
          </p:cNvSpPr>
          <p:nvPr/>
        </p:nvSpPr>
        <p:spPr bwMode="auto">
          <a:xfrm>
            <a:off x="2133600" y="5562600"/>
            <a:ext cx="2209800" cy="457200"/>
          </a:xfrm>
          <a:prstGeom prst="rect">
            <a:avLst/>
          </a:prstGeom>
          <a:noFill/>
          <a:ln w="9525">
            <a:noFill/>
            <a:miter lim="800000"/>
            <a:headEnd/>
            <a:tailEnd/>
          </a:ln>
        </p:spPr>
        <p:txBody>
          <a:bodyPr>
            <a:spAutoFit/>
          </a:bodyPr>
          <a:lstStyle/>
          <a:p>
            <a:pPr algn="l"/>
            <a:r>
              <a:rPr lang="en-US" sz="2400" b="0"/>
              <a:t>–10  –10 </a:t>
            </a:r>
          </a:p>
        </p:txBody>
      </p:sp>
      <p:sp>
        <p:nvSpPr>
          <p:cNvPr id="66567" name="Text Box 7"/>
          <p:cNvSpPr txBox="1">
            <a:spLocks noChangeArrowheads="1"/>
          </p:cNvSpPr>
          <p:nvPr/>
        </p:nvSpPr>
        <p:spPr bwMode="auto">
          <a:xfrm>
            <a:off x="3581400" y="5588000"/>
            <a:ext cx="609600" cy="457200"/>
          </a:xfrm>
          <a:prstGeom prst="rect">
            <a:avLst/>
          </a:prstGeom>
          <a:noFill/>
          <a:ln w="9525">
            <a:noFill/>
            <a:miter lim="800000"/>
            <a:headEnd/>
            <a:tailEnd/>
          </a:ln>
        </p:spPr>
        <p:txBody>
          <a:bodyPr>
            <a:spAutoFit/>
          </a:bodyPr>
          <a:lstStyle/>
          <a:p>
            <a:pPr algn="l"/>
            <a:r>
              <a:rPr lang="en-US" sz="2400" b="0">
                <a:solidFill>
                  <a:srgbClr val="FF0000"/>
                </a:solidFill>
                <a:sym typeface="Wingdings" pitchFamily="2" charset="2"/>
              </a:rPr>
              <a:t></a:t>
            </a:r>
          </a:p>
        </p:txBody>
      </p:sp>
      <p:sp>
        <p:nvSpPr>
          <p:cNvPr id="66568" name="Text Box 8"/>
          <p:cNvSpPr txBox="1">
            <a:spLocks noChangeArrowheads="1"/>
          </p:cNvSpPr>
          <p:nvPr/>
        </p:nvSpPr>
        <p:spPr bwMode="auto">
          <a:xfrm>
            <a:off x="4114800" y="5060950"/>
            <a:ext cx="4038600" cy="1187450"/>
          </a:xfrm>
          <a:prstGeom prst="rect">
            <a:avLst/>
          </a:prstGeom>
          <a:noFill/>
          <a:ln w="9525">
            <a:noFill/>
            <a:miter lim="800000"/>
            <a:headEnd/>
            <a:tailEnd/>
          </a:ln>
        </p:spPr>
        <p:txBody>
          <a:bodyPr anchor="ctr">
            <a:spAutoFit/>
          </a:bodyPr>
          <a:lstStyle/>
          <a:p>
            <a:pPr algn="l"/>
            <a:r>
              <a:rPr lang="en-US" sz="2400" b="0" i="1">
                <a:solidFill>
                  <a:srgbClr val="3333FF"/>
                </a:solidFill>
                <a:latin typeface="Arial" charset="0"/>
              </a:rPr>
              <a:t>To check your solution, substitute </a:t>
            </a:r>
            <a:r>
              <a:rPr lang="en-US" sz="2400" b="0" i="1">
                <a:solidFill>
                  <a:schemeClr val="accent2"/>
                </a:solidFill>
                <a:latin typeface="Arial" charset="0"/>
              </a:rPr>
              <a:t>–20</a:t>
            </a:r>
            <a:r>
              <a:rPr lang="en-US" sz="2400" b="0" i="1">
                <a:solidFill>
                  <a:srgbClr val="3333FF"/>
                </a:solidFill>
                <a:latin typeface="Arial" charset="0"/>
              </a:rPr>
              <a:t> for y in the original equation.</a:t>
            </a:r>
          </a:p>
        </p:txBody>
      </p:sp>
      <p:sp>
        <p:nvSpPr>
          <p:cNvPr id="14345" name="Text Box 9"/>
          <p:cNvSpPr txBox="1">
            <a:spLocks noChangeArrowheads="1"/>
          </p:cNvSpPr>
          <p:nvPr/>
        </p:nvSpPr>
        <p:spPr bwMode="auto">
          <a:xfrm>
            <a:off x="304800" y="2362200"/>
            <a:ext cx="3200400" cy="457200"/>
          </a:xfrm>
          <a:prstGeom prst="rect">
            <a:avLst/>
          </a:prstGeom>
          <a:noFill/>
          <a:ln w="9525">
            <a:noFill/>
            <a:miter lim="800000"/>
            <a:headEnd/>
            <a:tailEnd/>
          </a:ln>
        </p:spPr>
        <p:txBody>
          <a:bodyPr>
            <a:spAutoFit/>
          </a:bodyPr>
          <a:lstStyle/>
          <a:p>
            <a:pPr algn="l"/>
            <a:r>
              <a:rPr lang="en-US" sz="2400"/>
              <a:t>     </a:t>
            </a:r>
            <a:r>
              <a:rPr lang="en-US" sz="2400" b="0"/>
              <a:t> </a:t>
            </a:r>
            <a:r>
              <a:rPr lang="en-US" sz="2400"/>
              <a:t>0.5</a:t>
            </a:r>
            <a:r>
              <a:rPr lang="en-US" sz="2400" i="1"/>
              <a:t>y</a:t>
            </a:r>
            <a:r>
              <a:rPr lang="en-US" sz="2400"/>
              <a:t> = –10 </a:t>
            </a:r>
          </a:p>
        </p:txBody>
      </p:sp>
      <p:sp>
        <p:nvSpPr>
          <p:cNvPr id="66570" name="Text Box 10"/>
          <p:cNvSpPr txBox="1">
            <a:spLocks noChangeArrowheads="1"/>
          </p:cNvSpPr>
          <p:nvPr/>
        </p:nvSpPr>
        <p:spPr bwMode="auto">
          <a:xfrm>
            <a:off x="1371600" y="5105400"/>
            <a:ext cx="4343400" cy="457200"/>
          </a:xfrm>
          <a:prstGeom prst="rect">
            <a:avLst/>
          </a:prstGeom>
          <a:noFill/>
          <a:ln w="9525">
            <a:noFill/>
            <a:miter lim="800000"/>
            <a:headEnd/>
            <a:tailEnd/>
          </a:ln>
        </p:spPr>
        <p:txBody>
          <a:bodyPr>
            <a:spAutoFit/>
          </a:bodyPr>
          <a:lstStyle/>
          <a:p>
            <a:pPr algn="l"/>
            <a:r>
              <a:rPr lang="en-US" sz="2400" b="0"/>
              <a:t>0.5</a:t>
            </a:r>
            <a:r>
              <a:rPr lang="en-US" sz="2400" b="0">
                <a:solidFill>
                  <a:schemeClr val="accent2"/>
                </a:solidFill>
              </a:rPr>
              <a:t>(–20)</a:t>
            </a:r>
            <a:r>
              <a:rPr lang="en-US" sz="2400" b="0"/>
              <a:t>  –10</a:t>
            </a:r>
            <a:endParaRPr lang="en-US" sz="2400" b="0">
              <a:solidFill>
                <a:schemeClr val="accent2"/>
              </a:solidFill>
            </a:endParaRPr>
          </a:p>
        </p:txBody>
      </p:sp>
      <p:grpSp>
        <p:nvGrpSpPr>
          <p:cNvPr id="2" name="Group 11"/>
          <p:cNvGrpSpPr>
            <a:grpSpLocks/>
          </p:cNvGrpSpPr>
          <p:nvPr/>
        </p:nvGrpSpPr>
        <p:grpSpPr bwMode="auto">
          <a:xfrm>
            <a:off x="685800" y="4559300"/>
            <a:ext cx="3505200" cy="1460500"/>
            <a:chOff x="432" y="2872"/>
            <a:chExt cx="2208" cy="920"/>
          </a:xfrm>
        </p:grpSpPr>
        <p:sp>
          <p:nvSpPr>
            <p:cNvPr id="14349" name="Line 12"/>
            <p:cNvSpPr>
              <a:spLocks noChangeShapeType="1"/>
            </p:cNvSpPr>
            <p:nvPr/>
          </p:nvSpPr>
          <p:spPr bwMode="auto">
            <a:xfrm>
              <a:off x="1816" y="3170"/>
              <a:ext cx="0" cy="622"/>
            </a:xfrm>
            <a:prstGeom prst="line">
              <a:avLst/>
            </a:prstGeom>
            <a:noFill/>
            <a:ln w="9525">
              <a:solidFill>
                <a:schemeClr val="tx1"/>
              </a:solidFill>
              <a:round/>
              <a:headEnd/>
              <a:tailEnd/>
            </a:ln>
          </p:spPr>
          <p:txBody>
            <a:bodyPr/>
            <a:lstStyle/>
            <a:p>
              <a:endParaRPr lang="en-US"/>
            </a:p>
          </p:txBody>
        </p:sp>
        <p:sp>
          <p:nvSpPr>
            <p:cNvPr id="14350" name="Text Box 13"/>
            <p:cNvSpPr txBox="1">
              <a:spLocks noChangeArrowheads="1"/>
            </p:cNvSpPr>
            <p:nvPr/>
          </p:nvSpPr>
          <p:spPr bwMode="auto">
            <a:xfrm>
              <a:off x="432" y="2872"/>
              <a:ext cx="2208" cy="288"/>
            </a:xfrm>
            <a:prstGeom prst="rect">
              <a:avLst/>
            </a:prstGeom>
            <a:noFill/>
            <a:ln w="9525">
              <a:noFill/>
              <a:miter lim="800000"/>
              <a:headEnd/>
              <a:tailEnd/>
            </a:ln>
          </p:spPr>
          <p:txBody>
            <a:bodyPr>
              <a:spAutoFit/>
            </a:bodyPr>
            <a:lstStyle/>
            <a:p>
              <a:pPr algn="l"/>
              <a:r>
                <a:rPr lang="en-US" sz="2400" i="1"/>
                <a:t>Check  </a:t>
              </a:r>
              <a:r>
                <a:rPr lang="en-US" sz="2400" b="0"/>
                <a:t>0.5</a:t>
              </a:r>
              <a:r>
                <a:rPr lang="en-US" sz="2400" b="0" i="1"/>
                <a:t>y</a:t>
              </a:r>
              <a:r>
                <a:rPr lang="en-US" sz="2400" b="0"/>
                <a:t> = –10 </a:t>
              </a:r>
            </a:p>
          </p:txBody>
        </p:sp>
        <p:sp>
          <p:nvSpPr>
            <p:cNvPr id="14351" name="Line 14"/>
            <p:cNvSpPr>
              <a:spLocks noChangeShapeType="1"/>
            </p:cNvSpPr>
            <p:nvPr/>
          </p:nvSpPr>
          <p:spPr bwMode="auto">
            <a:xfrm flipV="1">
              <a:off x="1248" y="3168"/>
              <a:ext cx="1152" cy="0"/>
            </a:xfrm>
            <a:prstGeom prst="line">
              <a:avLst/>
            </a:prstGeom>
            <a:noFill/>
            <a:ln w="9525">
              <a:solidFill>
                <a:schemeClr val="tx1"/>
              </a:solidFill>
              <a:round/>
              <a:headEnd/>
              <a:tailEnd/>
            </a:ln>
          </p:spPr>
          <p:txBody>
            <a:bodyPr/>
            <a:lstStyle/>
            <a:p>
              <a:endParaRPr lang="en-US"/>
            </a:p>
          </p:txBody>
        </p:sp>
      </p:grpSp>
      <p:pic>
        <p:nvPicPr>
          <p:cNvPr id="66577" name="Picture 17" descr="1"/>
          <p:cNvPicPr>
            <a:picLocks noChangeAspect="1" noChangeArrowheads="1"/>
          </p:cNvPicPr>
          <p:nvPr/>
        </p:nvPicPr>
        <p:blipFill>
          <a:blip r:embed="rId2" cstate="print"/>
          <a:srcRect/>
          <a:stretch>
            <a:fillRect/>
          </a:stretch>
        </p:blipFill>
        <p:spPr bwMode="auto">
          <a:xfrm>
            <a:off x="1143000" y="2819400"/>
            <a:ext cx="1657350" cy="733425"/>
          </a:xfrm>
          <a:prstGeom prst="rect">
            <a:avLst/>
          </a:prstGeom>
          <a:noFill/>
          <a:ln w="9525">
            <a:noFill/>
            <a:miter lim="800000"/>
            <a:headEnd/>
            <a:tailEnd/>
          </a:ln>
        </p:spPr>
      </p:pic>
      <p:sp>
        <p:nvSpPr>
          <p:cNvPr id="16" name="TextBox 15"/>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1+#ppt_w/2"/>
                                          </p:val>
                                        </p:tav>
                                        <p:tav tm="100000">
                                          <p:val>
                                            <p:strVal val="#ppt_x"/>
                                          </p:val>
                                        </p:tav>
                                      </p:tavLst>
                                    </p:anim>
                                    <p:anim calcmode="lin" valueType="num">
                                      <p:cBhvr additive="base">
                                        <p:cTn id="8"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66577"/>
                                        </p:tgtEl>
                                        <p:attrNameLst>
                                          <p:attrName>style.visibility</p:attrName>
                                        </p:attrNameLst>
                                      </p:cBhvr>
                                      <p:to>
                                        <p:strVal val="visible"/>
                                      </p:to>
                                    </p:set>
                                    <p:animEffect transition="in" filter="box(in)">
                                      <p:cBhvr>
                                        <p:cTn id="13" dur="500"/>
                                        <p:tgtEl>
                                          <p:spTgt spid="6657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66565"/>
                                        </p:tgtEl>
                                        <p:attrNameLst>
                                          <p:attrName>style.visibility</p:attrName>
                                        </p:attrNameLst>
                                      </p:cBhvr>
                                      <p:to>
                                        <p:strVal val="visible"/>
                                      </p:to>
                                    </p:set>
                                    <p:animEffect transition="in" filter="box(out)">
                                      <p:cBhvr>
                                        <p:cTn id="18" dur="500"/>
                                        <p:tgtEl>
                                          <p:spTgt spid="6656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6568"/>
                                        </p:tgtEl>
                                        <p:attrNameLst>
                                          <p:attrName>style.visibility</p:attrName>
                                        </p:attrNameLst>
                                      </p:cBhvr>
                                      <p:to>
                                        <p:strVal val="visible"/>
                                      </p:to>
                                    </p:set>
                                    <p:anim calcmode="lin" valueType="num">
                                      <p:cBhvr additive="base">
                                        <p:cTn id="23" dur="500" fill="hold"/>
                                        <p:tgtEl>
                                          <p:spTgt spid="66568"/>
                                        </p:tgtEl>
                                        <p:attrNameLst>
                                          <p:attrName>ppt_x</p:attrName>
                                        </p:attrNameLst>
                                      </p:cBhvr>
                                      <p:tavLst>
                                        <p:tav tm="0">
                                          <p:val>
                                            <p:strVal val="1+#ppt_w/2"/>
                                          </p:val>
                                        </p:tav>
                                        <p:tav tm="100000">
                                          <p:val>
                                            <p:strVal val="#ppt_x"/>
                                          </p:val>
                                        </p:tav>
                                      </p:tavLst>
                                    </p:anim>
                                    <p:anim calcmode="lin" valueType="num">
                                      <p:cBhvr additive="base">
                                        <p:cTn id="24" dur="500" fill="hold"/>
                                        <p:tgtEl>
                                          <p:spTgt spid="66568"/>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heckerboard(across)">
                                      <p:cBhvr>
                                        <p:cTn id="29" dur="500"/>
                                        <p:tgtEl>
                                          <p:spTgt spid="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66570"/>
                                        </p:tgtEl>
                                        <p:attrNameLst>
                                          <p:attrName>style.visibility</p:attrName>
                                        </p:attrNameLst>
                                      </p:cBhvr>
                                      <p:to>
                                        <p:strVal val="visible"/>
                                      </p:to>
                                    </p:set>
                                    <p:animEffect transition="in" filter="wipe(left)">
                                      <p:cBhvr>
                                        <p:cTn id="34" dur="500"/>
                                        <p:tgtEl>
                                          <p:spTgt spid="6657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66566"/>
                                        </p:tgtEl>
                                        <p:attrNameLst>
                                          <p:attrName>style.visibility</p:attrName>
                                        </p:attrNameLst>
                                      </p:cBhvr>
                                      <p:to>
                                        <p:strVal val="visible"/>
                                      </p:to>
                                    </p:set>
                                    <p:animEffect transition="in" filter="box(in)">
                                      <p:cBhvr>
                                        <p:cTn id="39" dur="500"/>
                                        <p:tgtEl>
                                          <p:spTgt spid="66566"/>
                                        </p:tgtEl>
                                      </p:cBhvr>
                                    </p:animEffect>
                                  </p:childTnLst>
                                </p:cTn>
                              </p:par>
                            </p:childTnLst>
                          </p:cTn>
                        </p:par>
                        <p:par>
                          <p:cTn id="40" fill="hold" nodeType="afterGroup">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66567"/>
                                        </p:tgtEl>
                                        <p:attrNameLst>
                                          <p:attrName>style.visibility</p:attrName>
                                        </p:attrNameLst>
                                      </p:cBhvr>
                                      <p:to>
                                        <p:strVal val="visible"/>
                                      </p:to>
                                    </p:set>
                                    <p:animEffect transition="in" filter="dissolve">
                                      <p:cBhvr>
                                        <p:cTn id="43" dur="500"/>
                                        <p:tgtEl>
                                          <p:spTgt spid="66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autoUpdateAnimBg="0"/>
      <p:bldP spid="66565" grpId="0" autoUpdateAnimBg="0"/>
      <p:bldP spid="66566" grpId="0" autoUpdateAnimBg="0"/>
      <p:bldP spid="66567" grpId="0"/>
      <p:bldP spid="66568" grpId="0" autoUpdateAnimBg="0"/>
      <p:bldP spid="665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1828800"/>
            <a:ext cx="8237538" cy="457200"/>
          </a:xfrm>
          <a:prstGeom prst="rect">
            <a:avLst/>
          </a:prstGeom>
          <a:noFill/>
          <a:ln w="9525">
            <a:noFill/>
            <a:miter lim="800000"/>
            <a:headEnd/>
            <a:tailEnd/>
          </a:ln>
        </p:spPr>
        <p:txBody>
          <a:bodyPr>
            <a:spAutoFit/>
          </a:bodyPr>
          <a:lstStyle/>
          <a:p>
            <a:pPr algn="l"/>
            <a:r>
              <a:rPr lang="en-US" altLang="en-US" sz="2400"/>
              <a:t>Solve the equation.</a:t>
            </a:r>
            <a:endParaRPr lang="en-US" altLang="en-US" sz="2400" b="0">
              <a:latin typeface="Times" pitchFamily="18" charset="0"/>
            </a:endParaRPr>
          </a:p>
        </p:txBody>
      </p:sp>
      <p:sp>
        <p:nvSpPr>
          <p:cNvPr id="17411" name="Text Box 3"/>
          <p:cNvSpPr txBox="1">
            <a:spLocks noChangeArrowheads="1"/>
          </p:cNvSpPr>
          <p:nvPr/>
        </p:nvSpPr>
        <p:spPr bwMode="auto">
          <a:xfrm>
            <a:off x="0" y="1186805"/>
            <a:ext cx="9144000" cy="461665"/>
          </a:xfrm>
          <a:prstGeom prst="rect">
            <a:avLst/>
          </a:prstGeom>
          <a:noFill/>
          <a:ln w="9525">
            <a:noFill/>
            <a:miter lim="800000"/>
            <a:headEnd/>
            <a:tailEnd/>
          </a:ln>
        </p:spPr>
        <p:txBody>
          <a:bodyPr anchor="ctr">
            <a:spAutoFit/>
          </a:bodyPr>
          <a:lstStyle/>
          <a:p>
            <a:pPr algn="ctr"/>
            <a:r>
              <a:rPr lang="en-US" altLang="en-US" sz="2400" b="0" dirty="0">
                <a:solidFill>
                  <a:srgbClr val="006699"/>
                </a:solidFill>
                <a:latin typeface="Arial Black" pitchFamily="34" charset="0"/>
              </a:rPr>
              <a:t>Example </a:t>
            </a:r>
            <a:r>
              <a:rPr lang="en-US" altLang="en-US" sz="2400" b="0" dirty="0" smtClean="0">
                <a:solidFill>
                  <a:srgbClr val="006699"/>
                </a:solidFill>
                <a:latin typeface="Arial Black" pitchFamily="34" charset="0"/>
              </a:rPr>
              <a:t>5</a:t>
            </a:r>
            <a:endParaRPr lang="en-US" altLang="en-US" sz="2600" b="0" dirty="0">
              <a:solidFill>
                <a:schemeClr val="accent2"/>
              </a:solidFill>
              <a:latin typeface="Arial MT Bl" charset="0"/>
            </a:endParaRPr>
          </a:p>
        </p:txBody>
      </p:sp>
      <p:sp>
        <p:nvSpPr>
          <p:cNvPr id="71685" name="Text Box 5"/>
          <p:cNvSpPr txBox="1">
            <a:spLocks noChangeArrowheads="1"/>
          </p:cNvSpPr>
          <p:nvPr/>
        </p:nvSpPr>
        <p:spPr bwMode="auto">
          <a:xfrm>
            <a:off x="1295400" y="3810000"/>
            <a:ext cx="1600200" cy="457200"/>
          </a:xfrm>
          <a:prstGeom prst="rect">
            <a:avLst/>
          </a:prstGeom>
          <a:noFill/>
          <a:ln w="9525">
            <a:noFill/>
            <a:miter lim="800000"/>
            <a:headEnd/>
            <a:tailEnd/>
          </a:ln>
        </p:spPr>
        <p:txBody>
          <a:bodyPr>
            <a:spAutoFit/>
          </a:bodyPr>
          <a:lstStyle/>
          <a:p>
            <a:pPr algn="l"/>
            <a:r>
              <a:rPr lang="en-US" sz="2400" b="0" i="1"/>
              <a:t>w</a:t>
            </a:r>
            <a:r>
              <a:rPr lang="en-US" sz="2400" b="0"/>
              <a:t> = </a:t>
            </a:r>
            <a:r>
              <a:rPr lang="en-US" sz="2400" b="0">
                <a:sym typeface="Symbol" pitchFamily="18" charset="2"/>
              </a:rPr>
              <a:t>24</a:t>
            </a:r>
          </a:p>
        </p:txBody>
      </p:sp>
      <p:sp>
        <p:nvSpPr>
          <p:cNvPr id="71686" name="Text Box 6"/>
          <p:cNvSpPr txBox="1">
            <a:spLocks noChangeArrowheads="1"/>
          </p:cNvSpPr>
          <p:nvPr/>
        </p:nvSpPr>
        <p:spPr bwMode="auto">
          <a:xfrm>
            <a:off x="2133600" y="5867400"/>
            <a:ext cx="2209800" cy="457200"/>
          </a:xfrm>
          <a:prstGeom prst="rect">
            <a:avLst/>
          </a:prstGeom>
          <a:noFill/>
          <a:ln w="9525">
            <a:noFill/>
            <a:miter lim="800000"/>
            <a:headEnd/>
            <a:tailEnd/>
          </a:ln>
        </p:spPr>
        <p:txBody>
          <a:bodyPr>
            <a:spAutoFit/>
          </a:bodyPr>
          <a:lstStyle/>
          <a:p>
            <a:pPr algn="l"/>
            <a:r>
              <a:rPr lang="en-US" sz="2400" b="0">
                <a:sym typeface="Symbol" pitchFamily="18" charset="2"/>
              </a:rPr>
              <a:t>20</a:t>
            </a:r>
            <a:r>
              <a:rPr lang="en-US" sz="2400" b="0"/>
              <a:t>  </a:t>
            </a:r>
            <a:r>
              <a:rPr lang="en-US" sz="2400" b="0">
                <a:sym typeface="Symbol" pitchFamily="18" charset="2"/>
              </a:rPr>
              <a:t>20</a:t>
            </a:r>
          </a:p>
        </p:txBody>
      </p:sp>
      <p:sp>
        <p:nvSpPr>
          <p:cNvPr id="71687" name="Text Box 7"/>
          <p:cNvSpPr txBox="1">
            <a:spLocks noChangeArrowheads="1"/>
          </p:cNvSpPr>
          <p:nvPr/>
        </p:nvSpPr>
        <p:spPr bwMode="auto">
          <a:xfrm>
            <a:off x="3581400" y="5867400"/>
            <a:ext cx="609600" cy="457200"/>
          </a:xfrm>
          <a:prstGeom prst="rect">
            <a:avLst/>
          </a:prstGeom>
          <a:noFill/>
          <a:ln w="9525">
            <a:noFill/>
            <a:miter lim="800000"/>
            <a:headEnd/>
            <a:tailEnd/>
          </a:ln>
        </p:spPr>
        <p:txBody>
          <a:bodyPr>
            <a:spAutoFit/>
          </a:bodyPr>
          <a:lstStyle/>
          <a:p>
            <a:pPr algn="l"/>
            <a:r>
              <a:rPr lang="en-US" sz="2400" b="0">
                <a:solidFill>
                  <a:srgbClr val="FF0000"/>
                </a:solidFill>
                <a:sym typeface="Wingdings" pitchFamily="2" charset="2"/>
              </a:rPr>
              <a:t></a:t>
            </a:r>
          </a:p>
        </p:txBody>
      </p:sp>
      <p:sp>
        <p:nvSpPr>
          <p:cNvPr id="71688" name="Text Box 8"/>
          <p:cNvSpPr txBox="1">
            <a:spLocks noChangeArrowheads="1"/>
          </p:cNvSpPr>
          <p:nvPr/>
        </p:nvSpPr>
        <p:spPr bwMode="auto">
          <a:xfrm>
            <a:off x="4572000" y="5029200"/>
            <a:ext cx="4038600" cy="1187450"/>
          </a:xfrm>
          <a:prstGeom prst="rect">
            <a:avLst/>
          </a:prstGeom>
          <a:noFill/>
          <a:ln w="9525">
            <a:noFill/>
            <a:miter lim="800000"/>
            <a:headEnd/>
            <a:tailEnd/>
          </a:ln>
        </p:spPr>
        <p:txBody>
          <a:bodyPr anchor="ctr">
            <a:spAutoFit/>
          </a:bodyPr>
          <a:lstStyle/>
          <a:p>
            <a:pPr algn="l"/>
            <a:r>
              <a:rPr lang="en-US" sz="2400" b="0" i="1">
                <a:solidFill>
                  <a:srgbClr val="3333FF"/>
                </a:solidFill>
                <a:latin typeface="Arial" charset="0"/>
              </a:rPr>
              <a:t>To check your solution, substitute </a:t>
            </a:r>
            <a:r>
              <a:rPr lang="en-US" sz="2400" b="0" i="1">
                <a:solidFill>
                  <a:schemeClr val="accent2"/>
                </a:solidFill>
                <a:sym typeface="Symbol" pitchFamily="18" charset="2"/>
              </a:rPr>
              <a:t>24</a:t>
            </a:r>
            <a:r>
              <a:rPr lang="en-US" sz="2400" b="0" i="1">
                <a:solidFill>
                  <a:srgbClr val="3333FF"/>
                </a:solidFill>
                <a:latin typeface="Arial" charset="0"/>
              </a:rPr>
              <a:t> for w in the original equation.</a:t>
            </a:r>
          </a:p>
        </p:txBody>
      </p:sp>
      <p:sp>
        <p:nvSpPr>
          <p:cNvPr id="17416" name="Text Box 9"/>
          <p:cNvSpPr txBox="1">
            <a:spLocks noChangeArrowheads="1"/>
          </p:cNvSpPr>
          <p:nvPr/>
        </p:nvSpPr>
        <p:spPr bwMode="auto">
          <a:xfrm>
            <a:off x="304800" y="2362200"/>
            <a:ext cx="3200400" cy="457200"/>
          </a:xfrm>
          <a:prstGeom prst="rect">
            <a:avLst/>
          </a:prstGeom>
          <a:noFill/>
          <a:ln w="9525">
            <a:noFill/>
            <a:miter lim="800000"/>
            <a:headEnd/>
            <a:tailEnd/>
          </a:ln>
        </p:spPr>
        <p:txBody>
          <a:bodyPr>
            <a:spAutoFit/>
          </a:bodyPr>
          <a:lstStyle/>
          <a:p>
            <a:pPr algn="l"/>
            <a:r>
              <a:rPr lang="en-US" sz="2400"/>
              <a:t>    </a:t>
            </a:r>
            <a:r>
              <a:rPr lang="en-US" sz="2400" b="0"/>
              <a:t>    </a:t>
            </a:r>
            <a:r>
              <a:rPr lang="en-US" sz="2400" i="1"/>
              <a:t>w</a:t>
            </a:r>
            <a:r>
              <a:rPr lang="en-US" sz="2400" b="0"/>
              <a:t> </a:t>
            </a:r>
            <a:r>
              <a:rPr lang="en-US" sz="2400"/>
              <a:t>= </a:t>
            </a:r>
            <a:r>
              <a:rPr lang="en-US" sz="2400">
                <a:sym typeface="Symbol" pitchFamily="18" charset="2"/>
              </a:rPr>
              <a:t>20</a:t>
            </a:r>
          </a:p>
        </p:txBody>
      </p:sp>
      <p:sp>
        <p:nvSpPr>
          <p:cNvPr id="17417" name="Text Box 10"/>
          <p:cNvSpPr txBox="1">
            <a:spLocks noChangeArrowheads="1"/>
          </p:cNvSpPr>
          <p:nvPr/>
        </p:nvSpPr>
        <p:spPr bwMode="auto">
          <a:xfrm>
            <a:off x="812800" y="2184400"/>
            <a:ext cx="1676400" cy="457200"/>
          </a:xfrm>
          <a:prstGeom prst="rect">
            <a:avLst/>
          </a:prstGeom>
          <a:noFill/>
          <a:ln w="9525">
            <a:noFill/>
            <a:miter lim="800000"/>
            <a:headEnd/>
            <a:tailEnd/>
          </a:ln>
        </p:spPr>
        <p:txBody>
          <a:bodyPr>
            <a:spAutoFit/>
          </a:bodyPr>
          <a:lstStyle/>
          <a:p>
            <a:pPr algn="l"/>
            <a:r>
              <a:rPr lang="en-US" sz="2400"/>
              <a:t>5</a:t>
            </a:r>
          </a:p>
        </p:txBody>
      </p:sp>
      <p:sp>
        <p:nvSpPr>
          <p:cNvPr id="17418" name="Text Box 11"/>
          <p:cNvSpPr txBox="1">
            <a:spLocks noChangeArrowheads="1"/>
          </p:cNvSpPr>
          <p:nvPr/>
        </p:nvSpPr>
        <p:spPr bwMode="auto">
          <a:xfrm>
            <a:off x="825500" y="2540000"/>
            <a:ext cx="1676400" cy="457200"/>
          </a:xfrm>
          <a:prstGeom prst="rect">
            <a:avLst/>
          </a:prstGeom>
          <a:noFill/>
          <a:ln w="9525">
            <a:noFill/>
            <a:miter lim="800000"/>
            <a:headEnd/>
            <a:tailEnd/>
          </a:ln>
        </p:spPr>
        <p:txBody>
          <a:bodyPr>
            <a:spAutoFit/>
          </a:bodyPr>
          <a:lstStyle/>
          <a:p>
            <a:pPr algn="l"/>
            <a:r>
              <a:rPr lang="en-US" sz="2400"/>
              <a:t>6</a:t>
            </a:r>
          </a:p>
        </p:txBody>
      </p:sp>
      <p:sp>
        <p:nvSpPr>
          <p:cNvPr id="17419" name="Line 12"/>
          <p:cNvSpPr>
            <a:spLocks noChangeShapeType="1"/>
          </p:cNvSpPr>
          <p:nvPr/>
        </p:nvSpPr>
        <p:spPr bwMode="auto">
          <a:xfrm>
            <a:off x="850900" y="2590800"/>
            <a:ext cx="365125" cy="0"/>
          </a:xfrm>
          <a:prstGeom prst="line">
            <a:avLst/>
          </a:prstGeom>
          <a:noFill/>
          <a:ln w="19050">
            <a:solidFill>
              <a:schemeClr val="tx1"/>
            </a:solidFill>
            <a:round/>
            <a:headEnd/>
            <a:tailEnd/>
          </a:ln>
        </p:spPr>
        <p:txBody>
          <a:bodyPr>
            <a:spAutoFit/>
          </a:bodyPr>
          <a:lstStyle/>
          <a:p>
            <a:endParaRPr lang="en-US"/>
          </a:p>
        </p:txBody>
      </p:sp>
      <p:grpSp>
        <p:nvGrpSpPr>
          <p:cNvPr id="2" name="Group 52"/>
          <p:cNvGrpSpPr>
            <a:grpSpLocks/>
          </p:cNvGrpSpPr>
          <p:nvPr/>
        </p:nvGrpSpPr>
        <p:grpSpPr bwMode="auto">
          <a:xfrm>
            <a:off x="304800" y="4267200"/>
            <a:ext cx="4876800" cy="2032000"/>
            <a:chOff x="192" y="2688"/>
            <a:chExt cx="3072" cy="1280"/>
          </a:xfrm>
        </p:grpSpPr>
        <p:sp>
          <p:nvSpPr>
            <p:cNvPr id="17443" name="Line 19"/>
            <p:cNvSpPr>
              <a:spLocks noChangeShapeType="1"/>
            </p:cNvSpPr>
            <p:nvPr/>
          </p:nvSpPr>
          <p:spPr bwMode="auto">
            <a:xfrm>
              <a:off x="1816" y="3178"/>
              <a:ext cx="0" cy="790"/>
            </a:xfrm>
            <a:prstGeom prst="line">
              <a:avLst/>
            </a:prstGeom>
            <a:noFill/>
            <a:ln w="9525">
              <a:solidFill>
                <a:schemeClr val="tx1"/>
              </a:solidFill>
              <a:round/>
              <a:headEnd/>
              <a:tailEnd/>
            </a:ln>
          </p:spPr>
          <p:txBody>
            <a:bodyPr/>
            <a:lstStyle/>
            <a:p>
              <a:endParaRPr lang="en-US"/>
            </a:p>
          </p:txBody>
        </p:sp>
        <p:sp>
          <p:nvSpPr>
            <p:cNvPr id="17444" name="Text Box 21"/>
            <p:cNvSpPr txBox="1">
              <a:spLocks noChangeArrowheads="1"/>
            </p:cNvSpPr>
            <p:nvPr/>
          </p:nvSpPr>
          <p:spPr bwMode="auto">
            <a:xfrm>
              <a:off x="192" y="2848"/>
              <a:ext cx="864" cy="288"/>
            </a:xfrm>
            <a:prstGeom prst="rect">
              <a:avLst/>
            </a:prstGeom>
            <a:noFill/>
            <a:ln w="9525">
              <a:noFill/>
              <a:miter lim="800000"/>
              <a:headEnd/>
              <a:tailEnd/>
            </a:ln>
          </p:spPr>
          <p:txBody>
            <a:bodyPr>
              <a:spAutoFit/>
            </a:bodyPr>
            <a:lstStyle/>
            <a:p>
              <a:pPr algn="l"/>
              <a:r>
                <a:rPr lang="en-US" sz="2400" i="1"/>
                <a:t>Check</a:t>
              </a:r>
            </a:p>
          </p:txBody>
        </p:sp>
        <p:grpSp>
          <p:nvGrpSpPr>
            <p:cNvPr id="3" name="Group 50"/>
            <p:cNvGrpSpPr>
              <a:grpSpLocks/>
            </p:cNvGrpSpPr>
            <p:nvPr/>
          </p:nvGrpSpPr>
          <p:grpSpPr bwMode="auto">
            <a:xfrm>
              <a:off x="1200" y="2688"/>
              <a:ext cx="2064" cy="544"/>
              <a:chOff x="1200" y="2688"/>
              <a:chExt cx="2064" cy="544"/>
            </a:xfrm>
          </p:grpSpPr>
          <p:sp>
            <p:nvSpPr>
              <p:cNvPr id="17447" name="Text Box 22"/>
              <p:cNvSpPr txBox="1">
                <a:spLocks noChangeArrowheads="1"/>
              </p:cNvSpPr>
              <p:nvPr/>
            </p:nvSpPr>
            <p:spPr bwMode="auto">
              <a:xfrm>
                <a:off x="1392" y="2816"/>
                <a:ext cx="1872" cy="288"/>
              </a:xfrm>
              <a:prstGeom prst="rect">
                <a:avLst/>
              </a:prstGeom>
              <a:noFill/>
              <a:ln w="9525">
                <a:noFill/>
                <a:miter lim="800000"/>
                <a:headEnd/>
                <a:tailEnd/>
              </a:ln>
            </p:spPr>
            <p:txBody>
              <a:bodyPr>
                <a:spAutoFit/>
              </a:bodyPr>
              <a:lstStyle/>
              <a:p>
                <a:pPr algn="l"/>
                <a:r>
                  <a:rPr lang="en-US" sz="2400" b="0" i="1"/>
                  <a:t>w </a:t>
                </a:r>
                <a:r>
                  <a:rPr lang="en-US" sz="2400" b="0"/>
                  <a:t>= </a:t>
                </a:r>
                <a:r>
                  <a:rPr lang="en-US" sz="2400" b="0">
                    <a:sym typeface="Symbol" pitchFamily="18" charset="2"/>
                  </a:rPr>
                  <a:t>20</a:t>
                </a:r>
              </a:p>
            </p:txBody>
          </p:sp>
          <p:sp>
            <p:nvSpPr>
              <p:cNvPr id="17448" name="Text Box 23"/>
              <p:cNvSpPr txBox="1">
                <a:spLocks noChangeArrowheads="1"/>
              </p:cNvSpPr>
              <p:nvPr/>
            </p:nvSpPr>
            <p:spPr bwMode="auto">
              <a:xfrm>
                <a:off x="1200" y="2688"/>
                <a:ext cx="288" cy="288"/>
              </a:xfrm>
              <a:prstGeom prst="rect">
                <a:avLst/>
              </a:prstGeom>
              <a:noFill/>
              <a:ln w="9525">
                <a:noFill/>
                <a:miter lim="800000"/>
                <a:headEnd/>
                <a:tailEnd/>
              </a:ln>
            </p:spPr>
            <p:txBody>
              <a:bodyPr>
                <a:spAutoFit/>
              </a:bodyPr>
              <a:lstStyle/>
              <a:p>
                <a:pPr algn="l">
                  <a:spcBef>
                    <a:spcPct val="20000"/>
                  </a:spcBef>
                </a:pPr>
                <a:r>
                  <a:rPr lang="en-US" altLang="en-US" sz="2400" b="0">
                    <a:sym typeface="Symbol" pitchFamily="18" charset="2"/>
                  </a:rPr>
                  <a:t>5</a:t>
                </a:r>
                <a:endParaRPr lang="en-US" sz="2400" b="0"/>
              </a:p>
            </p:txBody>
          </p:sp>
          <p:sp>
            <p:nvSpPr>
              <p:cNvPr id="17449" name="Text Box 24"/>
              <p:cNvSpPr txBox="1">
                <a:spLocks noChangeArrowheads="1"/>
              </p:cNvSpPr>
              <p:nvPr/>
            </p:nvSpPr>
            <p:spPr bwMode="auto">
              <a:xfrm>
                <a:off x="1200" y="2944"/>
                <a:ext cx="288" cy="288"/>
              </a:xfrm>
              <a:prstGeom prst="rect">
                <a:avLst/>
              </a:prstGeom>
              <a:noFill/>
              <a:ln w="9525">
                <a:noFill/>
                <a:miter lim="800000"/>
                <a:headEnd/>
                <a:tailEnd/>
              </a:ln>
            </p:spPr>
            <p:txBody>
              <a:bodyPr>
                <a:spAutoFit/>
              </a:bodyPr>
              <a:lstStyle/>
              <a:p>
                <a:pPr algn="l">
                  <a:spcBef>
                    <a:spcPct val="20000"/>
                  </a:spcBef>
                </a:pPr>
                <a:r>
                  <a:rPr lang="en-US" altLang="en-US" sz="2400" b="0">
                    <a:sym typeface="Symbol" pitchFamily="18" charset="2"/>
                  </a:rPr>
                  <a:t>6</a:t>
                </a:r>
                <a:endParaRPr lang="en-US" sz="2400" b="0"/>
              </a:p>
            </p:txBody>
          </p:sp>
          <p:sp>
            <p:nvSpPr>
              <p:cNvPr id="17450" name="Line 25"/>
              <p:cNvSpPr>
                <a:spLocks noChangeShapeType="1"/>
              </p:cNvSpPr>
              <p:nvPr/>
            </p:nvSpPr>
            <p:spPr bwMode="auto">
              <a:xfrm>
                <a:off x="1208" y="2978"/>
                <a:ext cx="202" cy="0"/>
              </a:xfrm>
              <a:prstGeom prst="line">
                <a:avLst/>
              </a:prstGeom>
              <a:noFill/>
              <a:ln w="19050">
                <a:solidFill>
                  <a:schemeClr val="tx1"/>
                </a:solidFill>
                <a:round/>
                <a:headEnd/>
                <a:tailEnd/>
              </a:ln>
            </p:spPr>
            <p:txBody>
              <a:bodyPr/>
              <a:lstStyle/>
              <a:p>
                <a:endParaRPr lang="en-US"/>
              </a:p>
            </p:txBody>
          </p:sp>
        </p:grpSp>
        <p:sp>
          <p:nvSpPr>
            <p:cNvPr id="17446" name="Line 26"/>
            <p:cNvSpPr>
              <a:spLocks noChangeShapeType="1"/>
            </p:cNvSpPr>
            <p:nvPr/>
          </p:nvSpPr>
          <p:spPr bwMode="auto">
            <a:xfrm flipV="1">
              <a:off x="912" y="3176"/>
              <a:ext cx="1488" cy="0"/>
            </a:xfrm>
            <a:prstGeom prst="line">
              <a:avLst/>
            </a:prstGeom>
            <a:noFill/>
            <a:ln w="9525">
              <a:solidFill>
                <a:schemeClr val="tx1"/>
              </a:solidFill>
              <a:round/>
              <a:headEnd/>
              <a:tailEnd/>
            </a:ln>
          </p:spPr>
          <p:txBody>
            <a:bodyPr/>
            <a:lstStyle/>
            <a:p>
              <a:endParaRPr lang="en-US"/>
            </a:p>
          </p:txBody>
        </p:sp>
      </p:grpSp>
      <p:pic>
        <p:nvPicPr>
          <p:cNvPr id="71709" name="Picture 29" descr="1"/>
          <p:cNvPicPr>
            <a:picLocks noChangeAspect="1" noChangeArrowheads="1"/>
          </p:cNvPicPr>
          <p:nvPr/>
        </p:nvPicPr>
        <p:blipFill>
          <a:blip r:embed="rId2" cstate="print"/>
          <a:srcRect/>
          <a:stretch>
            <a:fillRect/>
          </a:stretch>
        </p:blipFill>
        <p:spPr bwMode="auto">
          <a:xfrm>
            <a:off x="609600" y="2924175"/>
            <a:ext cx="2667000" cy="809625"/>
          </a:xfrm>
          <a:prstGeom prst="rect">
            <a:avLst/>
          </a:prstGeom>
          <a:noFill/>
          <a:ln w="9525">
            <a:noFill/>
            <a:miter lim="800000"/>
            <a:headEnd/>
            <a:tailEnd/>
          </a:ln>
        </p:spPr>
      </p:pic>
      <p:grpSp>
        <p:nvGrpSpPr>
          <p:cNvPr id="4" name="Group 53"/>
          <p:cNvGrpSpPr>
            <a:grpSpLocks/>
          </p:cNvGrpSpPr>
          <p:nvPr/>
        </p:nvGrpSpPr>
        <p:grpSpPr bwMode="auto">
          <a:xfrm>
            <a:off x="3505200" y="2552700"/>
            <a:ext cx="5410200" cy="1658938"/>
            <a:chOff x="2208" y="1608"/>
            <a:chExt cx="3408" cy="1045"/>
          </a:xfrm>
        </p:grpSpPr>
        <p:sp>
          <p:nvSpPr>
            <p:cNvPr id="17426" name="Text Box 4"/>
            <p:cNvSpPr txBox="1">
              <a:spLocks noChangeArrowheads="1"/>
            </p:cNvSpPr>
            <p:nvPr/>
          </p:nvSpPr>
          <p:spPr bwMode="auto">
            <a:xfrm>
              <a:off x="2208" y="1641"/>
              <a:ext cx="3408" cy="922"/>
            </a:xfrm>
            <a:prstGeom prst="rect">
              <a:avLst/>
            </a:prstGeom>
            <a:noFill/>
            <a:ln w="9525">
              <a:noFill/>
              <a:miter lim="800000"/>
              <a:headEnd/>
              <a:tailEnd/>
            </a:ln>
          </p:spPr>
          <p:txBody>
            <a:bodyPr anchor="ctr">
              <a:spAutoFit/>
            </a:bodyPr>
            <a:lstStyle/>
            <a:p>
              <a:pPr algn="l">
                <a:lnSpc>
                  <a:spcPct val="125000"/>
                </a:lnSpc>
              </a:pPr>
              <a:r>
                <a:rPr lang="en-US" sz="2400" b="0" i="1">
                  <a:solidFill>
                    <a:schemeClr val="accent2"/>
                  </a:solidFill>
                  <a:latin typeface="Arial" charset="0"/>
                </a:rPr>
                <a:t>The reciprocal of      is     . Since w is multiplied by     , multiply both sides </a:t>
              </a:r>
              <a:br>
                <a:rPr lang="en-US" sz="2400" b="0" i="1">
                  <a:solidFill>
                    <a:schemeClr val="accent2"/>
                  </a:solidFill>
                  <a:latin typeface="Arial" charset="0"/>
                </a:rPr>
              </a:br>
              <a:r>
                <a:rPr lang="en-US" sz="2400" b="0" i="1">
                  <a:solidFill>
                    <a:schemeClr val="accent2"/>
                  </a:solidFill>
                  <a:latin typeface="Arial" charset="0"/>
                </a:rPr>
                <a:t>by      .</a:t>
              </a:r>
              <a:endParaRPr lang="en-US" sz="2400" b="0" i="1">
                <a:solidFill>
                  <a:srgbClr val="3333FF"/>
                </a:solidFill>
                <a:latin typeface="Arial" charset="0"/>
              </a:endParaRPr>
            </a:p>
          </p:txBody>
        </p:sp>
        <p:grpSp>
          <p:nvGrpSpPr>
            <p:cNvPr id="5" name="Group 34"/>
            <p:cNvGrpSpPr>
              <a:grpSpLocks/>
            </p:cNvGrpSpPr>
            <p:nvPr/>
          </p:nvGrpSpPr>
          <p:grpSpPr bwMode="auto">
            <a:xfrm>
              <a:off x="3752" y="1608"/>
              <a:ext cx="296" cy="461"/>
              <a:chOff x="3664" y="1344"/>
              <a:chExt cx="296" cy="461"/>
            </a:xfrm>
          </p:grpSpPr>
          <p:sp>
            <p:nvSpPr>
              <p:cNvPr id="17440" name="Text Box 30"/>
              <p:cNvSpPr txBox="1">
                <a:spLocks noChangeArrowheads="1"/>
              </p:cNvSpPr>
              <p:nvPr/>
            </p:nvSpPr>
            <p:spPr bwMode="auto">
              <a:xfrm>
                <a:off x="3672" y="1344"/>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5</a:t>
                </a:r>
                <a:endParaRPr lang="en-US" sz="2200" b="0" i="1">
                  <a:solidFill>
                    <a:srgbClr val="3333FF"/>
                  </a:solidFill>
                  <a:latin typeface="Arial" charset="0"/>
                </a:endParaRPr>
              </a:p>
            </p:txBody>
          </p:sp>
          <p:sp>
            <p:nvSpPr>
              <p:cNvPr id="17441" name="Text Box 31"/>
              <p:cNvSpPr txBox="1">
                <a:spLocks noChangeArrowheads="1"/>
              </p:cNvSpPr>
              <p:nvPr/>
            </p:nvSpPr>
            <p:spPr bwMode="auto">
              <a:xfrm>
                <a:off x="3664" y="1536"/>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6</a:t>
                </a:r>
                <a:endParaRPr lang="en-US" sz="2200" b="0" i="1">
                  <a:solidFill>
                    <a:srgbClr val="3333FF"/>
                  </a:solidFill>
                  <a:latin typeface="Arial" charset="0"/>
                </a:endParaRPr>
              </a:p>
            </p:txBody>
          </p:sp>
          <p:sp>
            <p:nvSpPr>
              <p:cNvPr id="17442" name="Line 32"/>
              <p:cNvSpPr>
                <a:spLocks noChangeShapeType="1"/>
              </p:cNvSpPr>
              <p:nvPr/>
            </p:nvSpPr>
            <p:spPr bwMode="auto">
              <a:xfrm>
                <a:off x="3696" y="1575"/>
                <a:ext cx="173" cy="0"/>
              </a:xfrm>
              <a:prstGeom prst="line">
                <a:avLst/>
              </a:prstGeom>
              <a:noFill/>
              <a:ln w="19050">
                <a:solidFill>
                  <a:schemeClr val="accent2"/>
                </a:solidFill>
                <a:round/>
                <a:headEnd/>
                <a:tailEnd/>
              </a:ln>
            </p:spPr>
            <p:txBody>
              <a:bodyPr>
                <a:spAutoFit/>
              </a:bodyPr>
              <a:lstStyle/>
              <a:p>
                <a:endParaRPr lang="en-US"/>
              </a:p>
            </p:txBody>
          </p:sp>
        </p:grpSp>
        <p:grpSp>
          <p:nvGrpSpPr>
            <p:cNvPr id="6" name="Group 35"/>
            <p:cNvGrpSpPr>
              <a:grpSpLocks/>
            </p:cNvGrpSpPr>
            <p:nvPr/>
          </p:nvGrpSpPr>
          <p:grpSpPr bwMode="auto">
            <a:xfrm>
              <a:off x="4176" y="1608"/>
              <a:ext cx="296" cy="461"/>
              <a:chOff x="3664" y="1344"/>
              <a:chExt cx="296" cy="461"/>
            </a:xfrm>
          </p:grpSpPr>
          <p:sp>
            <p:nvSpPr>
              <p:cNvPr id="17437" name="Text Box 36"/>
              <p:cNvSpPr txBox="1">
                <a:spLocks noChangeArrowheads="1"/>
              </p:cNvSpPr>
              <p:nvPr/>
            </p:nvSpPr>
            <p:spPr bwMode="auto">
              <a:xfrm>
                <a:off x="3672" y="1344"/>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6</a:t>
                </a:r>
                <a:endParaRPr lang="en-US" sz="2200" b="0" i="1">
                  <a:solidFill>
                    <a:srgbClr val="3333FF"/>
                  </a:solidFill>
                  <a:latin typeface="Arial" charset="0"/>
                </a:endParaRPr>
              </a:p>
            </p:txBody>
          </p:sp>
          <p:sp>
            <p:nvSpPr>
              <p:cNvPr id="17438" name="Text Box 37"/>
              <p:cNvSpPr txBox="1">
                <a:spLocks noChangeArrowheads="1"/>
              </p:cNvSpPr>
              <p:nvPr/>
            </p:nvSpPr>
            <p:spPr bwMode="auto">
              <a:xfrm>
                <a:off x="3664" y="1536"/>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5</a:t>
                </a:r>
                <a:endParaRPr lang="en-US" sz="2200" b="0" i="1">
                  <a:solidFill>
                    <a:srgbClr val="3333FF"/>
                  </a:solidFill>
                  <a:latin typeface="Arial" charset="0"/>
                </a:endParaRPr>
              </a:p>
            </p:txBody>
          </p:sp>
          <p:sp>
            <p:nvSpPr>
              <p:cNvPr id="17439" name="Line 38"/>
              <p:cNvSpPr>
                <a:spLocks noChangeShapeType="1"/>
              </p:cNvSpPr>
              <p:nvPr/>
            </p:nvSpPr>
            <p:spPr bwMode="auto">
              <a:xfrm>
                <a:off x="3696" y="1575"/>
                <a:ext cx="173" cy="0"/>
              </a:xfrm>
              <a:prstGeom prst="line">
                <a:avLst/>
              </a:prstGeom>
              <a:noFill/>
              <a:ln w="19050">
                <a:solidFill>
                  <a:schemeClr val="accent2"/>
                </a:solidFill>
                <a:round/>
                <a:headEnd/>
                <a:tailEnd/>
              </a:ln>
            </p:spPr>
            <p:txBody>
              <a:bodyPr>
                <a:spAutoFit/>
              </a:bodyPr>
              <a:lstStyle/>
              <a:p>
                <a:endParaRPr lang="en-US"/>
              </a:p>
            </p:txBody>
          </p:sp>
        </p:grpSp>
        <p:grpSp>
          <p:nvGrpSpPr>
            <p:cNvPr id="7" name="Group 39"/>
            <p:cNvGrpSpPr>
              <a:grpSpLocks/>
            </p:cNvGrpSpPr>
            <p:nvPr/>
          </p:nvGrpSpPr>
          <p:grpSpPr bwMode="auto">
            <a:xfrm>
              <a:off x="3360" y="1904"/>
              <a:ext cx="296" cy="461"/>
              <a:chOff x="3664" y="1344"/>
              <a:chExt cx="296" cy="461"/>
            </a:xfrm>
          </p:grpSpPr>
          <p:sp>
            <p:nvSpPr>
              <p:cNvPr id="17434" name="Text Box 40"/>
              <p:cNvSpPr txBox="1">
                <a:spLocks noChangeArrowheads="1"/>
              </p:cNvSpPr>
              <p:nvPr/>
            </p:nvSpPr>
            <p:spPr bwMode="auto">
              <a:xfrm>
                <a:off x="3672" y="1344"/>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5</a:t>
                </a:r>
                <a:endParaRPr lang="en-US" sz="2200" b="0" i="1">
                  <a:solidFill>
                    <a:srgbClr val="3333FF"/>
                  </a:solidFill>
                  <a:latin typeface="Arial" charset="0"/>
                </a:endParaRPr>
              </a:p>
            </p:txBody>
          </p:sp>
          <p:sp>
            <p:nvSpPr>
              <p:cNvPr id="17435" name="Text Box 41"/>
              <p:cNvSpPr txBox="1">
                <a:spLocks noChangeArrowheads="1"/>
              </p:cNvSpPr>
              <p:nvPr/>
            </p:nvSpPr>
            <p:spPr bwMode="auto">
              <a:xfrm>
                <a:off x="3664" y="1536"/>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6</a:t>
                </a:r>
                <a:endParaRPr lang="en-US" sz="2200" b="0" i="1">
                  <a:solidFill>
                    <a:srgbClr val="3333FF"/>
                  </a:solidFill>
                  <a:latin typeface="Arial" charset="0"/>
                </a:endParaRPr>
              </a:p>
            </p:txBody>
          </p:sp>
          <p:sp>
            <p:nvSpPr>
              <p:cNvPr id="17436" name="Line 42"/>
              <p:cNvSpPr>
                <a:spLocks noChangeShapeType="1"/>
              </p:cNvSpPr>
              <p:nvPr/>
            </p:nvSpPr>
            <p:spPr bwMode="auto">
              <a:xfrm>
                <a:off x="3696" y="1575"/>
                <a:ext cx="173" cy="0"/>
              </a:xfrm>
              <a:prstGeom prst="line">
                <a:avLst/>
              </a:prstGeom>
              <a:noFill/>
              <a:ln w="19050">
                <a:solidFill>
                  <a:schemeClr val="accent2"/>
                </a:solidFill>
                <a:round/>
                <a:headEnd/>
                <a:tailEnd/>
              </a:ln>
            </p:spPr>
            <p:txBody>
              <a:bodyPr>
                <a:spAutoFit/>
              </a:bodyPr>
              <a:lstStyle/>
              <a:p>
                <a:endParaRPr lang="en-US"/>
              </a:p>
            </p:txBody>
          </p:sp>
        </p:grpSp>
        <p:grpSp>
          <p:nvGrpSpPr>
            <p:cNvPr id="8" name="Group 43"/>
            <p:cNvGrpSpPr>
              <a:grpSpLocks/>
            </p:cNvGrpSpPr>
            <p:nvPr/>
          </p:nvGrpSpPr>
          <p:grpSpPr bwMode="auto">
            <a:xfrm>
              <a:off x="2528" y="2192"/>
              <a:ext cx="296" cy="461"/>
              <a:chOff x="3664" y="1344"/>
              <a:chExt cx="296" cy="461"/>
            </a:xfrm>
          </p:grpSpPr>
          <p:sp>
            <p:nvSpPr>
              <p:cNvPr id="17431" name="Text Box 44"/>
              <p:cNvSpPr txBox="1">
                <a:spLocks noChangeArrowheads="1"/>
              </p:cNvSpPr>
              <p:nvPr/>
            </p:nvSpPr>
            <p:spPr bwMode="auto">
              <a:xfrm>
                <a:off x="3672" y="1344"/>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6</a:t>
                </a:r>
                <a:endParaRPr lang="en-US" sz="2200" b="0" i="1">
                  <a:solidFill>
                    <a:srgbClr val="3333FF"/>
                  </a:solidFill>
                  <a:latin typeface="Arial" charset="0"/>
                </a:endParaRPr>
              </a:p>
            </p:txBody>
          </p:sp>
          <p:sp>
            <p:nvSpPr>
              <p:cNvPr id="17432" name="Text Box 45"/>
              <p:cNvSpPr txBox="1">
                <a:spLocks noChangeArrowheads="1"/>
              </p:cNvSpPr>
              <p:nvPr/>
            </p:nvSpPr>
            <p:spPr bwMode="auto">
              <a:xfrm>
                <a:off x="3664" y="1536"/>
                <a:ext cx="288" cy="269"/>
              </a:xfrm>
              <a:prstGeom prst="rect">
                <a:avLst/>
              </a:prstGeom>
              <a:noFill/>
              <a:ln w="9525">
                <a:noFill/>
                <a:miter lim="800000"/>
                <a:headEnd/>
                <a:tailEnd/>
              </a:ln>
            </p:spPr>
            <p:txBody>
              <a:bodyPr anchor="ctr">
                <a:spAutoFit/>
              </a:bodyPr>
              <a:lstStyle/>
              <a:p>
                <a:pPr algn="l"/>
                <a:r>
                  <a:rPr lang="en-US" sz="2200" b="0" i="1">
                    <a:solidFill>
                      <a:schemeClr val="accent2"/>
                    </a:solidFill>
                    <a:latin typeface="Arial" charset="0"/>
                  </a:rPr>
                  <a:t>5</a:t>
                </a:r>
                <a:endParaRPr lang="en-US" sz="2200" b="0" i="1">
                  <a:solidFill>
                    <a:srgbClr val="3333FF"/>
                  </a:solidFill>
                  <a:latin typeface="Arial" charset="0"/>
                </a:endParaRPr>
              </a:p>
            </p:txBody>
          </p:sp>
          <p:sp>
            <p:nvSpPr>
              <p:cNvPr id="17433" name="Line 46"/>
              <p:cNvSpPr>
                <a:spLocks noChangeShapeType="1"/>
              </p:cNvSpPr>
              <p:nvPr/>
            </p:nvSpPr>
            <p:spPr bwMode="auto">
              <a:xfrm>
                <a:off x="3696" y="1575"/>
                <a:ext cx="173" cy="0"/>
              </a:xfrm>
              <a:prstGeom prst="line">
                <a:avLst/>
              </a:prstGeom>
              <a:noFill/>
              <a:ln w="19050">
                <a:solidFill>
                  <a:schemeClr val="accent2"/>
                </a:solidFill>
                <a:round/>
                <a:headEnd/>
                <a:tailEnd/>
              </a:ln>
            </p:spPr>
            <p:txBody>
              <a:bodyPr>
                <a:spAutoFit/>
              </a:bodyPr>
              <a:lstStyle/>
              <a:p>
                <a:endParaRPr lang="en-US"/>
              </a:p>
            </p:txBody>
          </p:sp>
        </p:grpSp>
      </p:grpSp>
      <p:grpSp>
        <p:nvGrpSpPr>
          <p:cNvPr id="9" name="Group 51"/>
          <p:cNvGrpSpPr>
            <a:grpSpLocks/>
          </p:cNvGrpSpPr>
          <p:nvPr/>
        </p:nvGrpSpPr>
        <p:grpSpPr bwMode="auto">
          <a:xfrm>
            <a:off x="1524000" y="5105400"/>
            <a:ext cx="2667000" cy="809625"/>
            <a:chOff x="960" y="3216"/>
            <a:chExt cx="1680" cy="510"/>
          </a:xfrm>
        </p:grpSpPr>
        <p:sp>
          <p:nvSpPr>
            <p:cNvPr id="17424" name="Text Box 14"/>
            <p:cNvSpPr txBox="1">
              <a:spLocks noChangeArrowheads="1"/>
            </p:cNvSpPr>
            <p:nvPr/>
          </p:nvSpPr>
          <p:spPr bwMode="auto">
            <a:xfrm>
              <a:off x="1872" y="3312"/>
              <a:ext cx="768" cy="288"/>
            </a:xfrm>
            <a:prstGeom prst="rect">
              <a:avLst/>
            </a:prstGeom>
            <a:noFill/>
            <a:ln w="9525">
              <a:noFill/>
              <a:miter lim="800000"/>
              <a:headEnd/>
              <a:tailEnd/>
            </a:ln>
          </p:spPr>
          <p:txBody>
            <a:bodyPr>
              <a:spAutoFit/>
            </a:bodyPr>
            <a:lstStyle/>
            <a:p>
              <a:pPr algn="l"/>
              <a:r>
                <a:rPr lang="en-US" sz="2400" b="0">
                  <a:sym typeface="Symbol" pitchFamily="18" charset="2"/>
                </a:rPr>
                <a:t>20</a:t>
              </a:r>
            </a:p>
          </p:txBody>
        </p:sp>
        <p:pic>
          <p:nvPicPr>
            <p:cNvPr id="17425" name="Picture 49" descr="1"/>
            <p:cNvPicPr>
              <a:picLocks noChangeAspect="1" noChangeArrowheads="1"/>
            </p:cNvPicPr>
            <p:nvPr/>
          </p:nvPicPr>
          <p:blipFill>
            <a:blip r:embed="rId3" cstate="print"/>
            <a:srcRect/>
            <a:stretch>
              <a:fillRect/>
            </a:stretch>
          </p:blipFill>
          <p:spPr bwMode="auto">
            <a:xfrm>
              <a:off x="960" y="3216"/>
              <a:ext cx="840" cy="510"/>
            </a:xfrm>
            <a:prstGeom prst="rect">
              <a:avLst/>
            </a:prstGeom>
            <a:noFill/>
            <a:ln w="9525">
              <a:noFill/>
              <a:miter lim="800000"/>
              <a:headEnd/>
              <a:tailEnd/>
            </a:ln>
          </p:spPr>
        </p:pic>
      </p:grpSp>
      <p:sp>
        <p:nvSpPr>
          <p:cNvPr id="43" name="TextBox 42"/>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1709"/>
                                        </p:tgtEl>
                                        <p:attrNameLst>
                                          <p:attrName>style.visibility</p:attrName>
                                        </p:attrNameLst>
                                      </p:cBhvr>
                                      <p:to>
                                        <p:strVal val="visible"/>
                                      </p:to>
                                    </p:set>
                                    <p:animEffect transition="in" filter="box(in)">
                                      <p:cBhvr>
                                        <p:cTn id="12" dur="500"/>
                                        <p:tgtEl>
                                          <p:spTgt spid="717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685"/>
                                        </p:tgtEl>
                                        <p:attrNameLst>
                                          <p:attrName>style.visibility</p:attrName>
                                        </p:attrNameLst>
                                      </p:cBhvr>
                                      <p:to>
                                        <p:strVal val="visible"/>
                                      </p:to>
                                    </p:set>
                                    <p:animEffect transition="in" filter="dissolve">
                                      <p:cBhvr>
                                        <p:cTn id="17" dur="500"/>
                                        <p:tgtEl>
                                          <p:spTgt spid="716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71688"/>
                                        </p:tgtEl>
                                        <p:attrNameLst>
                                          <p:attrName>style.visibility</p:attrName>
                                        </p:attrNameLst>
                                      </p:cBhvr>
                                      <p:to>
                                        <p:strVal val="visible"/>
                                      </p:to>
                                    </p:set>
                                    <p:animEffect transition="in" filter="wipe(right)">
                                      <p:cBhvr>
                                        <p:cTn id="27" dur="500"/>
                                        <p:tgtEl>
                                          <p:spTgt spid="716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1686"/>
                                        </p:tgtEl>
                                        <p:attrNameLst>
                                          <p:attrName>style.visibility</p:attrName>
                                        </p:attrNameLst>
                                      </p:cBhvr>
                                      <p:to>
                                        <p:strVal val="visible"/>
                                      </p:to>
                                    </p:set>
                                    <p:animEffect transition="in" filter="box(in)">
                                      <p:cBhvr>
                                        <p:cTn id="37" dur="500"/>
                                        <p:tgtEl>
                                          <p:spTgt spid="71686"/>
                                        </p:tgtEl>
                                      </p:cBhvr>
                                    </p:animEffect>
                                  </p:childTnLst>
                                </p:cTn>
                              </p:par>
                            </p:childTnLst>
                          </p:cTn>
                        </p:par>
                        <p:par>
                          <p:cTn id="38" fill="hold" nodeType="afterGroup">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71687"/>
                                        </p:tgtEl>
                                        <p:attrNameLst>
                                          <p:attrName>style.visibility</p:attrName>
                                        </p:attrNameLst>
                                      </p:cBhvr>
                                      <p:to>
                                        <p:strVal val="visible"/>
                                      </p:to>
                                    </p:set>
                                    <p:animEffect transition="in" filter="dissolve">
                                      <p:cBhvr>
                                        <p:cTn id="41" dur="500"/>
                                        <p:tgtEl>
                                          <p:spTgt spid="71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p:bldP spid="71686" grpId="0"/>
      <p:bldP spid="71687" grpId="0"/>
      <p:bldP spid="716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3"/>
          <p:cNvSpPr txBox="1">
            <a:spLocks noChangeArrowheads="1"/>
          </p:cNvSpPr>
          <p:nvPr/>
        </p:nvSpPr>
        <p:spPr bwMode="auto">
          <a:xfrm>
            <a:off x="0" y="990600"/>
            <a:ext cx="9144000" cy="457200"/>
          </a:xfrm>
          <a:prstGeom prst="rect">
            <a:avLst/>
          </a:prstGeom>
          <a:noFill/>
          <a:ln w="9525">
            <a:noFill/>
            <a:miter lim="800000"/>
            <a:headEnd/>
            <a:tailEnd/>
          </a:ln>
        </p:spPr>
        <p:txBody>
          <a:bodyPr anchor="ctr">
            <a:spAutoFit/>
          </a:bodyPr>
          <a:lstStyle/>
          <a:p>
            <a:pPr algn="ctr"/>
            <a:r>
              <a:rPr lang="en-US" altLang="en-US" sz="2400" b="0" dirty="0">
                <a:solidFill>
                  <a:srgbClr val="006699"/>
                </a:solidFill>
                <a:latin typeface="Arial Black" pitchFamily="34" charset="0"/>
              </a:rPr>
              <a:t>Example </a:t>
            </a:r>
            <a:r>
              <a:rPr lang="en-US" altLang="en-US" sz="2400" b="0" dirty="0" smtClean="0">
                <a:solidFill>
                  <a:srgbClr val="006699"/>
                </a:solidFill>
                <a:latin typeface="Arial Black" pitchFamily="34" charset="0"/>
              </a:rPr>
              <a:t>6</a:t>
            </a:r>
            <a:endParaRPr lang="en-US" altLang="en-US" sz="2600" b="0" dirty="0">
              <a:solidFill>
                <a:schemeClr val="accent2"/>
              </a:solidFill>
              <a:latin typeface="Arial MT Bl" charset="0"/>
            </a:endParaRPr>
          </a:p>
        </p:txBody>
      </p:sp>
      <p:sp>
        <p:nvSpPr>
          <p:cNvPr id="79895" name="Text Box 23"/>
          <p:cNvSpPr txBox="1">
            <a:spLocks noChangeArrowheads="1"/>
          </p:cNvSpPr>
          <p:nvPr/>
        </p:nvSpPr>
        <p:spPr bwMode="auto">
          <a:xfrm>
            <a:off x="1981200" y="4030663"/>
            <a:ext cx="6858000" cy="549275"/>
          </a:xfrm>
          <a:prstGeom prst="rect">
            <a:avLst/>
          </a:prstGeom>
          <a:noFill/>
          <a:ln w="9525">
            <a:noFill/>
            <a:miter lim="800000"/>
            <a:headEnd/>
            <a:tailEnd/>
          </a:ln>
        </p:spPr>
        <p:txBody>
          <a:bodyPr anchor="ctr">
            <a:spAutoFit/>
          </a:bodyPr>
          <a:lstStyle/>
          <a:p>
            <a:pPr algn="l">
              <a:lnSpc>
                <a:spcPct val="125000"/>
              </a:lnSpc>
            </a:pPr>
            <a:r>
              <a:rPr lang="en-US" sz="2400" b="0" i="1">
                <a:solidFill>
                  <a:schemeClr val="accent2"/>
                </a:solidFill>
                <a:latin typeface="Arial" charset="0"/>
              </a:rPr>
              <a:t>Write an equation to represent the relationship.</a:t>
            </a:r>
            <a:endParaRPr lang="en-US" sz="2400" b="0" i="1">
              <a:solidFill>
                <a:srgbClr val="3333FF"/>
              </a:solidFill>
              <a:latin typeface="Arial" charset="0"/>
            </a:endParaRPr>
          </a:p>
        </p:txBody>
      </p:sp>
      <p:grpSp>
        <p:nvGrpSpPr>
          <p:cNvPr id="2" name="Group 57"/>
          <p:cNvGrpSpPr>
            <a:grpSpLocks/>
          </p:cNvGrpSpPr>
          <p:nvPr/>
        </p:nvGrpSpPr>
        <p:grpSpPr bwMode="auto">
          <a:xfrm>
            <a:off x="304800" y="1371600"/>
            <a:ext cx="8839200" cy="2093913"/>
            <a:chOff x="192" y="864"/>
            <a:chExt cx="5568" cy="1319"/>
          </a:xfrm>
        </p:grpSpPr>
        <p:sp>
          <p:nvSpPr>
            <p:cNvPr id="23564" name="Text Box 2"/>
            <p:cNvSpPr txBox="1">
              <a:spLocks noChangeArrowheads="1"/>
            </p:cNvSpPr>
            <p:nvPr/>
          </p:nvSpPr>
          <p:spPr bwMode="auto">
            <a:xfrm>
              <a:off x="192" y="962"/>
              <a:ext cx="5568" cy="1221"/>
            </a:xfrm>
            <a:prstGeom prst="rect">
              <a:avLst/>
            </a:prstGeom>
            <a:noFill/>
            <a:ln w="9525">
              <a:noFill/>
              <a:miter lim="800000"/>
              <a:headEnd/>
              <a:tailEnd/>
            </a:ln>
          </p:spPr>
          <p:txBody>
            <a:bodyPr>
              <a:spAutoFit/>
            </a:bodyPr>
            <a:lstStyle/>
            <a:p>
              <a:pPr algn="l"/>
              <a:r>
                <a:rPr lang="en-US" altLang="en-US" sz="2400" dirty="0" smtClean="0"/>
                <a:t>Chad </a:t>
              </a:r>
              <a:r>
                <a:rPr lang="en-US" altLang="en-US" sz="2400" dirty="0"/>
                <a:t>puts     of the money he earns from mowing lawns into a college education fund. This year </a:t>
              </a:r>
              <a:r>
                <a:rPr lang="en-US" altLang="en-US" sz="2400" dirty="0" smtClean="0"/>
                <a:t>Chad </a:t>
              </a:r>
              <a:r>
                <a:rPr lang="en-US" altLang="en-US" sz="2400" dirty="0"/>
                <a:t>added $285 to his college education fund. Write and solve an equation to find how much money </a:t>
              </a:r>
              <a:r>
                <a:rPr lang="en-US" altLang="en-US" sz="2400" dirty="0" smtClean="0"/>
                <a:t>Chad </a:t>
              </a:r>
              <a:r>
                <a:rPr lang="en-US" altLang="en-US" sz="2400" dirty="0"/>
                <a:t>earned mowing lawns this year.</a:t>
              </a:r>
              <a:endParaRPr lang="en-US" altLang="en-US" sz="2400" b="0" dirty="0">
                <a:latin typeface="Times" pitchFamily="18" charset="0"/>
              </a:endParaRPr>
            </a:p>
          </p:txBody>
        </p:sp>
        <p:grpSp>
          <p:nvGrpSpPr>
            <p:cNvPr id="3" name="Group 46"/>
            <p:cNvGrpSpPr>
              <a:grpSpLocks/>
            </p:cNvGrpSpPr>
            <p:nvPr/>
          </p:nvGrpSpPr>
          <p:grpSpPr bwMode="auto">
            <a:xfrm>
              <a:off x="1344" y="864"/>
              <a:ext cx="384" cy="480"/>
              <a:chOff x="5232" y="814"/>
              <a:chExt cx="384" cy="480"/>
            </a:xfrm>
          </p:grpSpPr>
          <p:sp>
            <p:nvSpPr>
              <p:cNvPr id="23566" name="Text Box 43"/>
              <p:cNvSpPr txBox="1">
                <a:spLocks noChangeArrowheads="1"/>
              </p:cNvSpPr>
              <p:nvPr/>
            </p:nvSpPr>
            <p:spPr bwMode="auto">
              <a:xfrm>
                <a:off x="5232" y="814"/>
                <a:ext cx="384" cy="288"/>
              </a:xfrm>
              <a:prstGeom prst="rect">
                <a:avLst/>
              </a:prstGeom>
              <a:noFill/>
              <a:ln w="9525" algn="ctr">
                <a:noFill/>
                <a:miter lim="800000"/>
                <a:headEnd/>
                <a:tailEnd/>
              </a:ln>
            </p:spPr>
            <p:txBody>
              <a:bodyPr>
                <a:spAutoFit/>
              </a:bodyPr>
              <a:lstStyle/>
              <a:p>
                <a:r>
                  <a:rPr lang="en-US" sz="2400" dirty="0"/>
                  <a:t>1</a:t>
                </a:r>
              </a:p>
            </p:txBody>
          </p:sp>
          <p:sp>
            <p:nvSpPr>
              <p:cNvPr id="23567" name="Text Box 44"/>
              <p:cNvSpPr txBox="1">
                <a:spLocks noChangeArrowheads="1"/>
              </p:cNvSpPr>
              <p:nvPr/>
            </p:nvSpPr>
            <p:spPr bwMode="auto">
              <a:xfrm>
                <a:off x="5232" y="1006"/>
                <a:ext cx="384" cy="288"/>
              </a:xfrm>
              <a:prstGeom prst="rect">
                <a:avLst/>
              </a:prstGeom>
              <a:noFill/>
              <a:ln w="9525" algn="ctr">
                <a:noFill/>
                <a:miter lim="800000"/>
                <a:headEnd/>
                <a:tailEnd/>
              </a:ln>
            </p:spPr>
            <p:txBody>
              <a:bodyPr>
                <a:spAutoFit/>
              </a:bodyPr>
              <a:lstStyle/>
              <a:p>
                <a:r>
                  <a:rPr lang="en-US" sz="2400" dirty="0"/>
                  <a:t>4</a:t>
                </a:r>
              </a:p>
            </p:txBody>
          </p:sp>
          <p:sp>
            <p:nvSpPr>
              <p:cNvPr id="23568" name="Line 45"/>
              <p:cNvSpPr>
                <a:spLocks noChangeShapeType="1"/>
              </p:cNvSpPr>
              <p:nvPr/>
            </p:nvSpPr>
            <p:spPr bwMode="auto">
              <a:xfrm>
                <a:off x="5232" y="1054"/>
                <a:ext cx="240" cy="0"/>
              </a:xfrm>
              <a:prstGeom prst="line">
                <a:avLst/>
              </a:prstGeom>
              <a:noFill/>
              <a:ln w="9525">
                <a:solidFill>
                  <a:schemeClr val="tx1"/>
                </a:solidFill>
                <a:round/>
                <a:headEnd/>
                <a:tailEnd/>
              </a:ln>
            </p:spPr>
            <p:txBody>
              <a:bodyPr>
                <a:spAutoFit/>
              </a:bodyPr>
              <a:lstStyle/>
              <a:p>
                <a:endParaRPr lang="en-US"/>
              </a:p>
            </p:txBody>
          </p:sp>
        </p:grpSp>
      </p:grpSp>
      <p:sp>
        <p:nvSpPr>
          <p:cNvPr id="79921" name="Text Box 49"/>
          <p:cNvSpPr txBox="1">
            <a:spLocks noChangeArrowheads="1"/>
          </p:cNvSpPr>
          <p:nvPr/>
        </p:nvSpPr>
        <p:spPr bwMode="auto">
          <a:xfrm>
            <a:off x="304800" y="3505200"/>
            <a:ext cx="8458200" cy="457200"/>
          </a:xfrm>
          <a:prstGeom prst="rect">
            <a:avLst/>
          </a:prstGeom>
          <a:noFill/>
          <a:ln w="9525" algn="ctr">
            <a:noFill/>
            <a:miter lim="800000"/>
            <a:headEnd/>
            <a:tailEnd/>
          </a:ln>
        </p:spPr>
        <p:txBody>
          <a:bodyPr>
            <a:spAutoFit/>
          </a:bodyPr>
          <a:lstStyle/>
          <a:p>
            <a:r>
              <a:rPr lang="en-US" sz="2400" b="0"/>
              <a:t>one-fourth    times    earnings   equals   college fund </a:t>
            </a:r>
          </a:p>
        </p:txBody>
      </p:sp>
      <p:pic>
        <p:nvPicPr>
          <p:cNvPr id="79922" name="Picture 50" descr="1"/>
          <p:cNvPicPr>
            <a:picLocks noChangeAspect="1" noChangeArrowheads="1"/>
          </p:cNvPicPr>
          <p:nvPr/>
        </p:nvPicPr>
        <p:blipFill>
          <a:blip r:embed="rId2" cstate="print"/>
          <a:srcRect/>
          <a:stretch>
            <a:fillRect/>
          </a:stretch>
        </p:blipFill>
        <p:spPr bwMode="auto">
          <a:xfrm>
            <a:off x="762000" y="3962400"/>
            <a:ext cx="1038225" cy="723900"/>
          </a:xfrm>
          <a:prstGeom prst="rect">
            <a:avLst/>
          </a:prstGeom>
          <a:noFill/>
          <a:ln w="9525">
            <a:noFill/>
            <a:miter lim="800000"/>
            <a:headEnd/>
            <a:tailEnd/>
          </a:ln>
        </p:spPr>
      </p:pic>
      <p:pic>
        <p:nvPicPr>
          <p:cNvPr id="79923" name="Picture 51" descr="1"/>
          <p:cNvPicPr>
            <a:picLocks noChangeAspect="1" noChangeArrowheads="1"/>
          </p:cNvPicPr>
          <p:nvPr/>
        </p:nvPicPr>
        <p:blipFill>
          <a:blip r:embed="rId3" cstate="print"/>
          <a:srcRect/>
          <a:stretch>
            <a:fillRect/>
          </a:stretch>
        </p:blipFill>
        <p:spPr bwMode="auto">
          <a:xfrm>
            <a:off x="952500" y="4724400"/>
            <a:ext cx="1181100" cy="723900"/>
          </a:xfrm>
          <a:prstGeom prst="rect">
            <a:avLst/>
          </a:prstGeom>
          <a:noFill/>
          <a:ln w="9525">
            <a:noFill/>
            <a:miter lim="800000"/>
            <a:headEnd/>
            <a:tailEnd/>
          </a:ln>
        </p:spPr>
      </p:pic>
      <p:pic>
        <p:nvPicPr>
          <p:cNvPr id="79924" name="Picture 52" descr="1"/>
          <p:cNvPicPr>
            <a:picLocks noChangeAspect="1" noChangeArrowheads="1"/>
          </p:cNvPicPr>
          <p:nvPr/>
        </p:nvPicPr>
        <p:blipFill>
          <a:blip r:embed="rId4" cstate="print"/>
          <a:srcRect/>
          <a:stretch>
            <a:fillRect/>
          </a:stretch>
        </p:blipFill>
        <p:spPr bwMode="auto">
          <a:xfrm>
            <a:off x="533400" y="5524500"/>
            <a:ext cx="2057400" cy="723900"/>
          </a:xfrm>
          <a:prstGeom prst="rect">
            <a:avLst/>
          </a:prstGeom>
          <a:noFill/>
          <a:ln w="9525">
            <a:noFill/>
            <a:miter lim="800000"/>
            <a:headEnd/>
            <a:tailEnd/>
          </a:ln>
        </p:spPr>
      </p:pic>
      <p:sp>
        <p:nvSpPr>
          <p:cNvPr id="79925" name="Text Box 53"/>
          <p:cNvSpPr txBox="1">
            <a:spLocks noChangeArrowheads="1"/>
          </p:cNvSpPr>
          <p:nvPr/>
        </p:nvSpPr>
        <p:spPr bwMode="auto">
          <a:xfrm>
            <a:off x="838200" y="6172200"/>
            <a:ext cx="2667000" cy="457200"/>
          </a:xfrm>
          <a:prstGeom prst="rect">
            <a:avLst/>
          </a:prstGeom>
          <a:noFill/>
          <a:ln w="9525" algn="ctr">
            <a:noFill/>
            <a:miter lim="800000"/>
            <a:headEnd/>
            <a:tailEnd/>
          </a:ln>
        </p:spPr>
        <p:txBody>
          <a:bodyPr>
            <a:spAutoFit/>
          </a:bodyPr>
          <a:lstStyle/>
          <a:p>
            <a:pPr algn="l"/>
            <a:r>
              <a:rPr lang="en-US" sz="2400" b="0" i="1"/>
              <a:t>m</a:t>
            </a:r>
            <a:r>
              <a:rPr lang="en-US" sz="2400" b="0"/>
              <a:t> = $1140</a:t>
            </a:r>
          </a:p>
        </p:txBody>
      </p:sp>
      <p:sp>
        <p:nvSpPr>
          <p:cNvPr id="79927" name="Text Box 55"/>
          <p:cNvSpPr txBox="1">
            <a:spLocks noChangeArrowheads="1"/>
          </p:cNvSpPr>
          <p:nvPr/>
        </p:nvSpPr>
        <p:spPr bwMode="auto">
          <a:xfrm>
            <a:off x="2895600" y="4800600"/>
            <a:ext cx="5562600" cy="1187450"/>
          </a:xfrm>
          <a:prstGeom prst="rect">
            <a:avLst/>
          </a:prstGeom>
          <a:noFill/>
          <a:ln w="9525">
            <a:noFill/>
            <a:miter lim="800000"/>
            <a:headEnd/>
            <a:tailEnd/>
          </a:ln>
        </p:spPr>
        <p:txBody>
          <a:bodyPr anchor="ctr">
            <a:spAutoFit/>
          </a:bodyPr>
          <a:lstStyle/>
          <a:p>
            <a:pPr algn="l"/>
            <a:r>
              <a:rPr lang="en-US" sz="2400" b="0" i="1">
                <a:solidFill>
                  <a:schemeClr val="accent2"/>
                </a:solidFill>
                <a:latin typeface="Arial" charset="0"/>
              </a:rPr>
              <a:t>Substitute 285 for c. Since m is divided by 4, multiply both sides by 4 to undo the division.</a:t>
            </a:r>
            <a:endParaRPr lang="en-US" sz="2400" b="0" i="1">
              <a:solidFill>
                <a:srgbClr val="3333FF"/>
              </a:solidFill>
              <a:latin typeface="Arial" charset="0"/>
            </a:endParaRPr>
          </a:p>
        </p:txBody>
      </p:sp>
      <p:sp>
        <p:nvSpPr>
          <p:cNvPr id="79928" name="Text Box 56"/>
          <p:cNvSpPr txBox="1">
            <a:spLocks noChangeArrowheads="1"/>
          </p:cNvSpPr>
          <p:nvPr/>
        </p:nvSpPr>
        <p:spPr bwMode="auto">
          <a:xfrm>
            <a:off x="2971800" y="6131868"/>
            <a:ext cx="6019800" cy="461665"/>
          </a:xfrm>
          <a:prstGeom prst="rect">
            <a:avLst/>
          </a:prstGeom>
          <a:noFill/>
          <a:ln w="9525">
            <a:noFill/>
            <a:miter lim="800000"/>
            <a:headEnd/>
            <a:tailEnd/>
          </a:ln>
        </p:spPr>
        <p:txBody>
          <a:bodyPr wrap="square" anchor="ctr">
            <a:spAutoFit/>
          </a:bodyPr>
          <a:lstStyle/>
          <a:p>
            <a:pPr algn="l"/>
            <a:r>
              <a:rPr lang="en-US" sz="2400" b="0" dirty="0" smtClean="0"/>
              <a:t>Chad </a:t>
            </a:r>
            <a:r>
              <a:rPr lang="en-US" sz="2400" b="0" dirty="0"/>
              <a:t>earned $1140 mowing lawns.</a:t>
            </a:r>
          </a:p>
        </p:txBody>
      </p:sp>
      <p:sp>
        <p:nvSpPr>
          <p:cNvPr id="17" name="TextBox 16"/>
          <p:cNvSpPr txBox="1"/>
          <p:nvPr/>
        </p:nvSpPr>
        <p:spPr>
          <a:xfrm>
            <a:off x="304800" y="0"/>
            <a:ext cx="762000" cy="707886"/>
          </a:xfrm>
          <a:prstGeom prst="rect">
            <a:avLst/>
          </a:prstGeom>
          <a:noFill/>
        </p:spPr>
        <p:txBody>
          <a:bodyPr wrap="square" rtlCol="0">
            <a:spAutoFit/>
          </a:bodyPr>
          <a:lstStyle/>
          <a:p>
            <a:r>
              <a:rPr lang="en-US" sz="2000" dirty="0" smtClean="0"/>
              <a:t>1.2, 1.3</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9921"/>
                                        </p:tgtEl>
                                        <p:attrNameLst>
                                          <p:attrName>style.visibility</p:attrName>
                                        </p:attrNameLst>
                                      </p:cBhvr>
                                      <p:to>
                                        <p:strVal val="visible"/>
                                      </p:to>
                                    </p:set>
                                    <p:anim calcmode="discrete" valueType="clr">
                                      <p:cBhvr override="childStyle">
                                        <p:cTn id="7" dur="80"/>
                                        <p:tgtEl>
                                          <p:spTgt spid="799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9921"/>
                                        </p:tgtEl>
                                        <p:attrNameLst>
                                          <p:attrName>fillcolor</p:attrName>
                                        </p:attrNameLst>
                                      </p:cBhvr>
                                      <p:tavLst>
                                        <p:tav tm="0">
                                          <p:val>
                                            <p:clrVal>
                                              <a:schemeClr val="accent2"/>
                                            </p:clrVal>
                                          </p:val>
                                        </p:tav>
                                        <p:tav tm="50000">
                                          <p:val>
                                            <p:clrVal>
                                              <a:schemeClr val="hlink"/>
                                            </p:clrVal>
                                          </p:val>
                                        </p:tav>
                                      </p:tavLst>
                                    </p:anim>
                                    <p:set>
                                      <p:cBhvr>
                                        <p:cTn id="9" dur="80"/>
                                        <p:tgtEl>
                                          <p:spTgt spid="7992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79895"/>
                                        </p:tgtEl>
                                        <p:attrNameLst>
                                          <p:attrName>style.visibility</p:attrName>
                                        </p:attrNameLst>
                                      </p:cBhvr>
                                      <p:to>
                                        <p:strVal val="visible"/>
                                      </p:to>
                                    </p:set>
                                    <p:animEffect transition="in" filter="wipe(right)">
                                      <p:cBhvr>
                                        <p:cTn id="14" dur="500"/>
                                        <p:tgtEl>
                                          <p:spTgt spid="7989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79922"/>
                                        </p:tgtEl>
                                        <p:attrNameLst>
                                          <p:attrName>style.visibility</p:attrName>
                                        </p:attrNameLst>
                                      </p:cBhvr>
                                      <p:to>
                                        <p:strVal val="visible"/>
                                      </p:to>
                                    </p:set>
                                    <p:animEffect transition="in" filter="box(in)">
                                      <p:cBhvr>
                                        <p:cTn id="19" dur="500"/>
                                        <p:tgtEl>
                                          <p:spTgt spid="7992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79927"/>
                                        </p:tgtEl>
                                        <p:attrNameLst>
                                          <p:attrName>style.visibility</p:attrName>
                                        </p:attrNameLst>
                                      </p:cBhvr>
                                      <p:to>
                                        <p:strVal val="visible"/>
                                      </p:to>
                                    </p:set>
                                    <p:animEffect transition="in" filter="wipe(right)">
                                      <p:cBhvr>
                                        <p:cTn id="24" dur="500"/>
                                        <p:tgtEl>
                                          <p:spTgt spid="799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nodeType="clickEffect">
                                  <p:stCondLst>
                                    <p:cond delay="0"/>
                                  </p:stCondLst>
                                  <p:childTnLst>
                                    <p:set>
                                      <p:cBhvr>
                                        <p:cTn id="28" dur="1" fill="hold">
                                          <p:stCondLst>
                                            <p:cond delay="0"/>
                                          </p:stCondLst>
                                        </p:cTn>
                                        <p:tgtEl>
                                          <p:spTgt spid="79923"/>
                                        </p:tgtEl>
                                        <p:attrNameLst>
                                          <p:attrName>style.visibility</p:attrName>
                                        </p:attrNameLst>
                                      </p:cBhvr>
                                      <p:to>
                                        <p:strVal val="visible"/>
                                      </p:to>
                                    </p:set>
                                    <p:animEffect transition="in" filter="dissolve">
                                      <p:cBhvr>
                                        <p:cTn id="29" dur="500"/>
                                        <p:tgtEl>
                                          <p:spTgt spid="799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79924"/>
                                        </p:tgtEl>
                                        <p:attrNameLst>
                                          <p:attrName>style.visibility</p:attrName>
                                        </p:attrNameLst>
                                      </p:cBhvr>
                                      <p:to>
                                        <p:strVal val="visible"/>
                                      </p:to>
                                    </p:set>
                                    <p:animEffect transition="in" filter="dissolve">
                                      <p:cBhvr>
                                        <p:cTn id="34" dur="500"/>
                                        <p:tgtEl>
                                          <p:spTgt spid="7992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9925"/>
                                        </p:tgtEl>
                                        <p:attrNameLst>
                                          <p:attrName>style.visibility</p:attrName>
                                        </p:attrNameLst>
                                      </p:cBhvr>
                                      <p:to>
                                        <p:strVal val="visible"/>
                                      </p:to>
                                    </p:set>
                                    <p:animEffect transition="in" filter="wipe(up)">
                                      <p:cBhvr>
                                        <p:cTn id="39" dur="500"/>
                                        <p:tgtEl>
                                          <p:spTgt spid="7992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79928"/>
                                        </p:tgtEl>
                                        <p:attrNameLst>
                                          <p:attrName>style.visibility</p:attrName>
                                        </p:attrNameLst>
                                      </p:cBhvr>
                                      <p:to>
                                        <p:strVal val="visible"/>
                                      </p:to>
                                    </p:set>
                                    <p:anim calcmode="lin" valueType="num">
                                      <p:cBhvr>
                                        <p:cTn id="44" dur="500" fill="hold"/>
                                        <p:tgtEl>
                                          <p:spTgt spid="79928"/>
                                        </p:tgtEl>
                                        <p:attrNameLst>
                                          <p:attrName>ppt_x</p:attrName>
                                        </p:attrNameLst>
                                      </p:cBhvr>
                                      <p:tavLst>
                                        <p:tav tm="0">
                                          <p:val>
                                            <p:strVal val="#ppt_x-#ppt_w/2"/>
                                          </p:val>
                                        </p:tav>
                                        <p:tav tm="100000">
                                          <p:val>
                                            <p:strVal val="#ppt_x"/>
                                          </p:val>
                                        </p:tav>
                                      </p:tavLst>
                                    </p:anim>
                                    <p:anim calcmode="lin" valueType="num">
                                      <p:cBhvr>
                                        <p:cTn id="45" dur="500" fill="hold"/>
                                        <p:tgtEl>
                                          <p:spTgt spid="79928"/>
                                        </p:tgtEl>
                                        <p:attrNameLst>
                                          <p:attrName>ppt_y</p:attrName>
                                        </p:attrNameLst>
                                      </p:cBhvr>
                                      <p:tavLst>
                                        <p:tav tm="0">
                                          <p:val>
                                            <p:strVal val="#ppt_y"/>
                                          </p:val>
                                        </p:tav>
                                        <p:tav tm="100000">
                                          <p:val>
                                            <p:strVal val="#ppt_y"/>
                                          </p:val>
                                        </p:tav>
                                      </p:tavLst>
                                    </p:anim>
                                    <p:anim calcmode="lin" valueType="num">
                                      <p:cBhvr>
                                        <p:cTn id="46" dur="500" fill="hold"/>
                                        <p:tgtEl>
                                          <p:spTgt spid="79928"/>
                                        </p:tgtEl>
                                        <p:attrNameLst>
                                          <p:attrName>ppt_w</p:attrName>
                                        </p:attrNameLst>
                                      </p:cBhvr>
                                      <p:tavLst>
                                        <p:tav tm="0">
                                          <p:val>
                                            <p:fltVal val="0"/>
                                          </p:val>
                                        </p:tav>
                                        <p:tav tm="100000">
                                          <p:val>
                                            <p:strVal val="#ppt_w"/>
                                          </p:val>
                                        </p:tav>
                                      </p:tavLst>
                                    </p:anim>
                                    <p:anim calcmode="lin" valueType="num">
                                      <p:cBhvr>
                                        <p:cTn id="47" dur="500" fill="hold"/>
                                        <p:tgtEl>
                                          <p:spTgt spid="799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5" grpId="0"/>
      <p:bldP spid="79921" grpId="0"/>
      <p:bldP spid="79925" grpId="0"/>
      <p:bldP spid="79927" grpId="0"/>
      <p:bldP spid="7992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32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FF0000"/>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32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2977</TotalTime>
  <Words>750</Words>
  <Application>Microsoft Office PowerPoint</Application>
  <PresentationFormat>On-screen Show (4:3)</PresentationFormat>
  <Paragraphs>166</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Kristie Sweat</dc:creator>
  <cp:lastModifiedBy>kristie.sweat</cp:lastModifiedBy>
  <cp:revision>150</cp:revision>
  <cp:lastPrinted>2002-10-02T17:02:09Z</cp:lastPrinted>
  <dcterms:created xsi:type="dcterms:W3CDTF">2002-04-04T21:42:53Z</dcterms:created>
  <dcterms:modified xsi:type="dcterms:W3CDTF">2014-08-12T11:49:56Z</dcterms:modified>
</cp:coreProperties>
</file>