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64" r:id="rId3"/>
    <p:sldId id="260" r:id="rId4"/>
    <p:sldId id="304" r:id="rId5"/>
    <p:sldId id="305" r:id="rId6"/>
    <p:sldId id="306" r:id="rId7"/>
    <p:sldId id="322" r:id="rId8"/>
    <p:sldId id="307" r:id="rId9"/>
    <p:sldId id="312" r:id="rId10"/>
    <p:sldId id="318" r:id="rId11"/>
    <p:sldId id="309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  <a:sym typeface="Symbol" pitchFamily="18" charset="2"/>
      </a:defRPr>
    </a:lvl1pPr>
    <a:lvl2pPr marL="457200" algn="l" rtl="0" eaLnBrk="0" fontAlgn="base" hangingPunct="0">
      <a:spcBef>
        <a:spcPct val="2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  <a:sym typeface="Symbol" pitchFamily="18" charset="2"/>
      </a:defRPr>
    </a:lvl2pPr>
    <a:lvl3pPr marL="914400" algn="l" rtl="0" eaLnBrk="0" fontAlgn="base" hangingPunct="0">
      <a:spcBef>
        <a:spcPct val="2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  <a:sym typeface="Symbol" pitchFamily="18" charset="2"/>
      </a:defRPr>
    </a:lvl3pPr>
    <a:lvl4pPr marL="1371600" algn="l" rtl="0" eaLnBrk="0" fontAlgn="base" hangingPunct="0">
      <a:spcBef>
        <a:spcPct val="2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  <a:sym typeface="Symbol" pitchFamily="18" charset="2"/>
      </a:defRPr>
    </a:lvl4pPr>
    <a:lvl5pPr marL="1828800" algn="l" rtl="0" eaLnBrk="0" fontAlgn="base" hangingPunct="0">
      <a:spcBef>
        <a:spcPct val="2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  <a:sym typeface="Symbol" pitchFamily="18" charset="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  <a:sym typeface="Symbol" pitchFamily="18" charset="2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  <a:sym typeface="Symbol" pitchFamily="18" charset="2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  <a:sym typeface="Symbol" pitchFamily="18" charset="2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  <a:sym typeface="Symbol" pitchFamily="18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F3300"/>
    <a:srgbClr val="66FF33"/>
    <a:srgbClr val="006699"/>
    <a:srgbClr val="3333FF"/>
    <a:srgbClr val="D60093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92" autoAdjust="0"/>
    <p:restoredTop sz="98017" autoAdjust="0"/>
  </p:normalViewPr>
  <p:slideViewPr>
    <p:cSldViewPr>
      <p:cViewPr varScale="1">
        <p:scale>
          <a:sx n="70" d="100"/>
          <a:sy n="70" d="100"/>
        </p:scale>
        <p:origin x="1110" y="60"/>
      </p:cViewPr>
      <p:guideLst>
        <p:guide orient="horz" pos="2160"/>
        <p:guide orient="horz" pos="61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992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/>
            </a:lvl1pPr>
          </a:lstStyle>
          <a:p>
            <a:pPr>
              <a:defRPr/>
            </a:pPr>
            <a:fld id="{A778186D-B5A8-4507-A279-C6D63F6D9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29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37A25F73-B444-43EE-90AD-7F13CD1F4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30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13C6FA-AA06-4C19-8A39-2BFC339255F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4029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6A52E-966D-4A30-A184-B4559BD7B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597EB-B108-41D2-BA53-090A0FFCD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4BB95-2A4A-4124-97FF-624A122F0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CCE27-67E4-411A-BE2B-F95B7FA0A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57DA3-1704-492A-98F6-941995BBC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F6C0D-CA5C-4B52-B61E-5236E984B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C8723-61D6-4E86-B3BA-826D28940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EDF4B-D708-4891-ADFF-15EF2AB87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ADFE0-0EF3-425F-B317-C4CDDC3BE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4DD42-7187-46B9-812C-1CC44935F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030F3-7F86-4824-A8A7-35840B732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2B5A7-EB85-4D37-A21D-BED985FFD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7D0965DD-4C89-4E76-908C-36A4F28A7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37" descr="splash_first1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34150"/>
            <a:ext cx="9144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2" name="Group 7"/>
          <p:cNvGrpSpPr>
            <a:grpSpLocks/>
          </p:cNvGrpSpPr>
          <p:nvPr userDrawn="1"/>
        </p:nvGrpSpPr>
        <p:grpSpPr bwMode="auto">
          <a:xfrm>
            <a:off x="0" y="0"/>
            <a:ext cx="9144000" cy="6842125"/>
            <a:chOff x="0" y="0"/>
            <a:chExt cx="5760" cy="4310"/>
          </a:xfrm>
        </p:grpSpPr>
        <p:pic>
          <p:nvPicPr>
            <p:cNvPr id="1033" name="Picture 8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" name="Text Box 10"/>
            <p:cNvSpPr txBox="1">
              <a:spLocks noChangeArrowheads="1"/>
            </p:cNvSpPr>
            <p:nvPr userDrawn="1"/>
          </p:nvSpPr>
          <p:spPr bwMode="auto">
            <a:xfrm>
              <a:off x="0" y="4116"/>
              <a:ext cx="2426" cy="194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anchor="ctr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Verdana" pitchFamily="34" charset="0"/>
                  <a:sym typeface="Symbol" pitchFamily="18" charset="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Verdana" pitchFamily="34" charset="0"/>
                  <a:sym typeface="Symbol" pitchFamily="18" charset="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Verdana" pitchFamily="34" charset="0"/>
                  <a:sym typeface="Symbol" pitchFamily="18" charset="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Verdana" pitchFamily="34" charset="0"/>
                  <a:sym typeface="Symbol" pitchFamily="18" charset="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Verdana" pitchFamily="34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  <a:sym typeface="Symbol" pitchFamily="18" charset="2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1400" b="1" dirty="0" smtClean="0">
                  <a:solidFill>
                    <a:schemeClr val="bg1"/>
                  </a:solidFill>
                </a:rPr>
                <a:t>Holt McDougal Algebra 1</a:t>
              </a:r>
            </a:p>
          </p:txBody>
        </p:sp>
        <p:sp>
          <p:nvSpPr>
            <p:cNvPr id="3" name="Text Box 11"/>
            <p:cNvSpPr txBox="1">
              <a:spLocks noChangeArrowheads="1"/>
            </p:cNvSpPr>
            <p:nvPr userDrawn="1"/>
          </p:nvSpPr>
          <p:spPr bwMode="auto">
            <a:xfrm>
              <a:off x="310" y="167"/>
              <a:ext cx="116" cy="13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Verdana" pitchFamily="34" charset="0"/>
                  <a:sym typeface="Symbol" pitchFamily="18" charset="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Verdana" pitchFamily="34" charset="0"/>
                  <a:sym typeface="Symbol" pitchFamily="18" charset="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Verdana" pitchFamily="34" charset="0"/>
                  <a:sym typeface="Symbol" pitchFamily="18" charset="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Verdana" pitchFamily="34" charset="0"/>
                  <a:sym typeface="Symbol" pitchFamily="18" charset="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Verdana" pitchFamily="34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  <a:sym typeface="Symbol" pitchFamily="18" charset="2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endParaRPr lang="en-US" sz="800" dirty="0" smtClean="0">
                <a:latin typeface="Arial" charset="0"/>
              </a:endParaRPr>
            </a:p>
          </p:txBody>
        </p:sp>
        <p:sp>
          <p:nvSpPr>
            <p:cNvPr id="1036" name="Text Box 12"/>
            <p:cNvSpPr txBox="1">
              <a:spLocks noChangeArrowheads="1"/>
            </p:cNvSpPr>
            <p:nvPr userDrawn="1"/>
          </p:nvSpPr>
          <p:spPr bwMode="auto">
            <a:xfrm>
              <a:off x="750" y="58"/>
              <a:ext cx="3829" cy="36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Verdana" pitchFamily="34" charset="0"/>
                  <a:sym typeface="Symbol" pitchFamily="18" charset="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Verdana" pitchFamily="34" charset="0"/>
                  <a:sym typeface="Symbol" pitchFamily="18" charset="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Verdana" pitchFamily="34" charset="0"/>
                  <a:sym typeface="Symbol" pitchFamily="18" charset="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Verdana" pitchFamily="34" charset="0"/>
                  <a:sym typeface="Symbol" pitchFamily="18" charset="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Verdana" pitchFamily="34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  <a:sym typeface="Symbol" pitchFamily="18" charset="2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3200" smtClean="0">
                  <a:solidFill>
                    <a:schemeClr val="bg1"/>
                  </a:solidFill>
                  <a:latin typeface="Arial Black" pitchFamily="34" charset="0"/>
                </a:rPr>
                <a:t>Variables and Expressions</a:t>
              </a:r>
              <a:endParaRPr lang="en-US" sz="2400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444625" y="163513"/>
            <a:ext cx="7470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Variables and Expressions</a:t>
            </a:r>
            <a:endParaRPr lang="en-US" sz="2400"/>
          </a:p>
        </p:txBody>
      </p:sp>
      <p:sp>
        <p:nvSpPr>
          <p:cNvPr id="19489" name="Text Box 3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3657600" y="2390775"/>
            <a:ext cx="29718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Warm Up</a:t>
            </a:r>
          </a:p>
        </p:txBody>
      </p:sp>
      <p:sp>
        <p:nvSpPr>
          <p:cNvPr id="19490" name="Text Box 34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671888" y="3644900"/>
            <a:ext cx="40386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Lesson Quiz</a:t>
            </a:r>
          </a:p>
        </p:txBody>
      </p:sp>
      <p:sp>
        <p:nvSpPr>
          <p:cNvPr id="19491" name="Text Box 3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3017838"/>
            <a:ext cx="4038600" cy="519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Lesson Presentation</a:t>
            </a:r>
          </a:p>
        </p:txBody>
      </p:sp>
      <p:pic>
        <p:nvPicPr>
          <p:cNvPr id="2055" name="Picture 37" descr="splash_first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34150"/>
            <a:ext cx="9144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Text Box 38"/>
          <p:cNvSpPr txBox="1">
            <a:spLocks noChangeArrowheads="1"/>
          </p:cNvSpPr>
          <p:nvPr/>
        </p:nvSpPr>
        <p:spPr bwMode="auto">
          <a:xfrm>
            <a:off x="0" y="6553200"/>
            <a:ext cx="266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Holt McDougal Algebra 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9532" y="116632"/>
            <a:ext cx="1260140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ACC</a:t>
            </a: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1.1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1"/>
          <p:cNvSpPr txBox="1">
            <a:spLocks noChangeArrowheads="1"/>
          </p:cNvSpPr>
          <p:nvPr/>
        </p:nvSpPr>
        <p:spPr bwMode="auto">
          <a:xfrm>
            <a:off x="250825" y="1538288"/>
            <a:ext cx="8093075" cy="895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>
                <a:latin typeface="Arial Black" pitchFamily="34" charset="0"/>
              </a:rPr>
              <a:t>Evaluate each expression for </a:t>
            </a:r>
            <a:r>
              <a:rPr lang="en-US" sz="2400"/>
              <a:t> </a:t>
            </a:r>
            <a:r>
              <a:rPr lang="en-US" sz="2400" i="1">
                <a:latin typeface="Arial Black" pitchFamily="34" charset="0"/>
              </a:rPr>
              <a:t>m </a:t>
            </a:r>
            <a:r>
              <a:rPr lang="en-US" sz="2400">
                <a:latin typeface="Arial Black" pitchFamily="34" charset="0"/>
              </a:rPr>
              <a:t>= 3, </a:t>
            </a:r>
            <a:r>
              <a:rPr lang="en-US" sz="2400" i="1">
                <a:latin typeface="Arial Black" pitchFamily="34" charset="0"/>
              </a:rPr>
              <a:t>n = </a:t>
            </a:r>
            <a:r>
              <a:rPr lang="en-US" sz="2400">
                <a:latin typeface="Arial Black" pitchFamily="34" charset="0"/>
              </a:rPr>
              <a:t>2, and </a:t>
            </a:r>
          </a:p>
          <a:p>
            <a:pPr marL="342900" indent="-342900"/>
            <a:r>
              <a:rPr lang="en-US" sz="2400" i="1">
                <a:latin typeface="Arial Black" pitchFamily="34" charset="0"/>
              </a:rPr>
              <a:t>p = </a:t>
            </a:r>
            <a:r>
              <a:rPr lang="en-US" sz="2400">
                <a:latin typeface="Arial Black" pitchFamily="34" charset="0"/>
              </a:rPr>
              <a:t>9.</a:t>
            </a:r>
          </a:p>
        </p:txBody>
      </p:sp>
      <p:sp>
        <p:nvSpPr>
          <p:cNvPr id="20483" name="Text Box 12"/>
          <p:cNvSpPr txBox="1">
            <a:spLocks noChangeArrowheads="1"/>
          </p:cNvSpPr>
          <p:nvPr/>
        </p:nvSpPr>
        <p:spPr bwMode="auto">
          <a:xfrm>
            <a:off x="250825" y="2509838"/>
            <a:ext cx="1239838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b="1"/>
              <a:t>a.</a:t>
            </a:r>
            <a:r>
              <a:rPr lang="en-US" sz="2400">
                <a:latin typeface="Arial Black" pitchFamily="34" charset="0"/>
              </a:rPr>
              <a:t>  </a:t>
            </a:r>
            <a:r>
              <a:rPr lang="en-US" sz="2400" b="1" i="1"/>
              <a:t>mn</a:t>
            </a:r>
            <a:endParaRPr lang="en-US" sz="2400" b="1"/>
          </a:p>
        </p:txBody>
      </p:sp>
      <p:sp>
        <p:nvSpPr>
          <p:cNvPr id="20484" name="Text Box 13"/>
          <p:cNvSpPr txBox="1">
            <a:spLocks noChangeArrowheads="1"/>
          </p:cNvSpPr>
          <p:nvPr/>
        </p:nvSpPr>
        <p:spPr bwMode="auto">
          <a:xfrm flipH="1">
            <a:off x="287338" y="3735388"/>
            <a:ext cx="220980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>
                <a:latin typeface="Arial Black" pitchFamily="34" charset="0"/>
              </a:rPr>
              <a:t>b.  </a:t>
            </a:r>
            <a:r>
              <a:rPr lang="en-US" sz="2400" b="1" i="1"/>
              <a:t>p </a:t>
            </a:r>
            <a:r>
              <a:rPr lang="en-US" sz="2400" b="1"/>
              <a:t>–</a:t>
            </a:r>
            <a:r>
              <a:rPr lang="en-US" sz="2400" b="1" i="1"/>
              <a:t> n</a:t>
            </a:r>
            <a:r>
              <a:rPr lang="en-US" sz="2400">
                <a:latin typeface="Arial Black" pitchFamily="34" charset="0"/>
              </a:rPr>
              <a:t>   </a:t>
            </a:r>
          </a:p>
        </p:txBody>
      </p:sp>
      <p:sp>
        <p:nvSpPr>
          <p:cNvPr id="20485" name="Text Box 14"/>
          <p:cNvSpPr txBox="1">
            <a:spLocks noChangeArrowheads="1"/>
          </p:cNvSpPr>
          <p:nvPr/>
        </p:nvSpPr>
        <p:spPr bwMode="auto">
          <a:xfrm>
            <a:off x="1165225" y="4113213"/>
            <a:ext cx="206375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en-US" sz="2400">
              <a:latin typeface="Arial Black" pitchFamily="34" charset="0"/>
            </a:endParaRPr>
          </a:p>
        </p:txBody>
      </p:sp>
      <p:sp>
        <p:nvSpPr>
          <p:cNvPr id="20486" name="Text Box 15"/>
          <p:cNvSpPr txBox="1">
            <a:spLocks noChangeArrowheads="1"/>
          </p:cNvSpPr>
          <p:nvPr/>
        </p:nvSpPr>
        <p:spPr bwMode="auto">
          <a:xfrm>
            <a:off x="306388" y="4933950"/>
            <a:ext cx="170180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>
                <a:latin typeface="Arial Black" pitchFamily="34" charset="0"/>
              </a:rPr>
              <a:t>c.  </a:t>
            </a:r>
            <a:r>
              <a:rPr lang="en-US" sz="2400" b="1" i="1"/>
              <a:t>p ÷ m</a:t>
            </a:r>
            <a:endParaRPr lang="en-US" sz="2400" b="1"/>
          </a:p>
        </p:txBody>
      </p:sp>
      <p:sp>
        <p:nvSpPr>
          <p:cNvPr id="20487" name="Text Box 21"/>
          <p:cNvSpPr txBox="1"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dirty="0" smtClean="0">
                <a:solidFill>
                  <a:srgbClr val="006699"/>
                </a:solidFill>
                <a:latin typeface="Arial Black" pitchFamily="34" charset="0"/>
              </a:rPr>
              <a:t>Example 5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80918" name="Text Box 22"/>
          <p:cNvSpPr txBox="1">
            <a:spLocks noChangeArrowheads="1"/>
          </p:cNvSpPr>
          <p:nvPr/>
        </p:nvSpPr>
        <p:spPr bwMode="auto">
          <a:xfrm>
            <a:off x="746125" y="2906713"/>
            <a:ext cx="185420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i="1"/>
              <a:t>mn = </a:t>
            </a:r>
            <a:r>
              <a:rPr lang="en-US" sz="2400"/>
              <a:t>3 · 2</a:t>
            </a:r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754063" y="4130675"/>
            <a:ext cx="2239962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i="1"/>
              <a:t>p</a:t>
            </a:r>
            <a:r>
              <a:rPr lang="en-US" sz="2400"/>
              <a:t> – </a:t>
            </a:r>
            <a:r>
              <a:rPr lang="en-US" sz="2400" i="1"/>
              <a:t>n</a:t>
            </a:r>
            <a:r>
              <a:rPr lang="en-US" sz="2400"/>
              <a:t> = 9 – 2</a:t>
            </a:r>
          </a:p>
        </p:txBody>
      </p:sp>
      <p:sp>
        <p:nvSpPr>
          <p:cNvPr id="80920" name="Text Box 24"/>
          <p:cNvSpPr txBox="1">
            <a:spLocks noChangeArrowheads="1"/>
          </p:cNvSpPr>
          <p:nvPr/>
        </p:nvSpPr>
        <p:spPr bwMode="auto">
          <a:xfrm>
            <a:off x="744538" y="4537075"/>
            <a:ext cx="1598612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/>
              <a:t>        = 7</a:t>
            </a:r>
          </a:p>
        </p:txBody>
      </p:sp>
      <p:sp>
        <p:nvSpPr>
          <p:cNvPr id="80921" name="Text Box 25"/>
          <p:cNvSpPr txBox="1">
            <a:spLocks noChangeArrowheads="1"/>
          </p:cNvSpPr>
          <p:nvPr/>
        </p:nvSpPr>
        <p:spPr bwMode="auto">
          <a:xfrm>
            <a:off x="693738" y="3267075"/>
            <a:ext cx="1382712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/>
              <a:t>      = 6</a:t>
            </a:r>
          </a:p>
        </p:txBody>
      </p:sp>
      <p:sp>
        <p:nvSpPr>
          <p:cNvPr id="80922" name="Text Box 26"/>
          <p:cNvSpPr txBox="1">
            <a:spLocks noChangeArrowheads="1"/>
          </p:cNvSpPr>
          <p:nvPr/>
        </p:nvSpPr>
        <p:spPr bwMode="auto">
          <a:xfrm>
            <a:off x="749300" y="5329238"/>
            <a:ext cx="2454275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i="1"/>
              <a:t>p ÷ m </a:t>
            </a:r>
            <a:r>
              <a:rPr lang="en-US" sz="2400"/>
              <a:t>= 9 ÷ 3</a:t>
            </a:r>
          </a:p>
        </p:txBody>
      </p:sp>
      <p:sp>
        <p:nvSpPr>
          <p:cNvPr id="80923" name="Text Box 27"/>
          <p:cNvSpPr txBox="1">
            <a:spLocks noChangeArrowheads="1"/>
          </p:cNvSpPr>
          <p:nvPr/>
        </p:nvSpPr>
        <p:spPr bwMode="auto">
          <a:xfrm>
            <a:off x="730250" y="5761038"/>
            <a:ext cx="1814513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/>
              <a:t>          = 3</a:t>
            </a:r>
          </a:p>
        </p:txBody>
      </p:sp>
      <p:sp>
        <p:nvSpPr>
          <p:cNvPr id="80925" name="Text Box 29"/>
          <p:cNvSpPr txBox="1">
            <a:spLocks noChangeArrowheads="1"/>
          </p:cNvSpPr>
          <p:nvPr/>
        </p:nvSpPr>
        <p:spPr bwMode="auto">
          <a:xfrm>
            <a:off x="3563938" y="2943225"/>
            <a:ext cx="491490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i="1">
                <a:solidFill>
                  <a:schemeClr val="accent2"/>
                </a:solidFill>
              </a:rPr>
              <a:t>Substitute 3 for m and 2 for n.</a:t>
            </a:r>
          </a:p>
        </p:txBody>
      </p:sp>
      <p:sp>
        <p:nvSpPr>
          <p:cNvPr id="80926" name="Text Box 30"/>
          <p:cNvSpPr txBox="1">
            <a:spLocks noChangeArrowheads="1"/>
          </p:cNvSpPr>
          <p:nvPr/>
        </p:nvSpPr>
        <p:spPr bwMode="auto">
          <a:xfrm>
            <a:off x="3546475" y="3267075"/>
            <a:ext cx="153035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i="1">
                <a:solidFill>
                  <a:schemeClr val="accent2"/>
                </a:solidFill>
              </a:rPr>
              <a:t>Simplify.</a:t>
            </a:r>
          </a:p>
        </p:txBody>
      </p:sp>
      <p:sp>
        <p:nvSpPr>
          <p:cNvPr id="80927" name="Text Box 31"/>
          <p:cNvSpPr txBox="1">
            <a:spLocks noChangeArrowheads="1"/>
          </p:cNvSpPr>
          <p:nvPr/>
        </p:nvSpPr>
        <p:spPr bwMode="auto">
          <a:xfrm>
            <a:off x="3578225" y="4106863"/>
            <a:ext cx="4808538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i="1">
                <a:solidFill>
                  <a:schemeClr val="accent2"/>
                </a:solidFill>
              </a:rPr>
              <a:t>Substitute 9 for p and 2 for n.</a:t>
            </a:r>
          </a:p>
        </p:txBody>
      </p:sp>
      <p:sp>
        <p:nvSpPr>
          <p:cNvPr id="80928" name="Text Box 32"/>
          <p:cNvSpPr txBox="1">
            <a:spLocks noChangeArrowheads="1"/>
          </p:cNvSpPr>
          <p:nvPr/>
        </p:nvSpPr>
        <p:spPr bwMode="auto">
          <a:xfrm>
            <a:off x="3595688" y="4537075"/>
            <a:ext cx="153035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i="1">
                <a:solidFill>
                  <a:schemeClr val="accent2"/>
                </a:solidFill>
              </a:rPr>
              <a:t>Simplify.</a:t>
            </a:r>
          </a:p>
        </p:txBody>
      </p:sp>
      <p:sp>
        <p:nvSpPr>
          <p:cNvPr id="80929" name="Text Box 33"/>
          <p:cNvSpPr txBox="1">
            <a:spLocks noChangeArrowheads="1"/>
          </p:cNvSpPr>
          <p:nvPr/>
        </p:nvSpPr>
        <p:spPr bwMode="auto">
          <a:xfrm>
            <a:off x="3563938" y="5330825"/>
            <a:ext cx="4911725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i="1">
                <a:solidFill>
                  <a:schemeClr val="accent2"/>
                </a:solidFill>
              </a:rPr>
              <a:t>Substitute 9 for p and 3 for m.</a:t>
            </a:r>
          </a:p>
        </p:txBody>
      </p:sp>
      <p:sp>
        <p:nvSpPr>
          <p:cNvPr id="80930" name="Text Box 34"/>
          <p:cNvSpPr txBox="1">
            <a:spLocks noChangeArrowheads="1"/>
          </p:cNvSpPr>
          <p:nvPr/>
        </p:nvSpPr>
        <p:spPr bwMode="auto">
          <a:xfrm>
            <a:off x="3581400" y="5761038"/>
            <a:ext cx="153035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i="1">
                <a:solidFill>
                  <a:schemeClr val="accent2"/>
                </a:solidFill>
              </a:rPr>
              <a:t>Simplify.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3508" y="80628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1.1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0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0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0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0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0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0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0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0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0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80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0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8" grpId="0"/>
      <p:bldP spid="80919" grpId="0"/>
      <p:bldP spid="80920" grpId="0"/>
      <p:bldP spid="80921" grpId="0"/>
      <p:bldP spid="80922" grpId="0"/>
      <p:bldP spid="80923" grpId="0"/>
      <p:bldP spid="80925" grpId="0"/>
      <p:bldP spid="80926" grpId="0"/>
      <p:bldP spid="80927" grpId="0"/>
      <p:bldP spid="80928" grpId="0"/>
      <p:bldP spid="80929" grpId="0"/>
      <p:bldP spid="809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2400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sz="2400" dirty="0" smtClean="0">
                <a:solidFill>
                  <a:srgbClr val="006699"/>
                </a:solidFill>
                <a:latin typeface="Arial Black" pitchFamily="34" charset="0"/>
              </a:rPr>
              <a:t>6: </a:t>
            </a:r>
            <a:r>
              <a:rPr lang="en-US" sz="2400" dirty="0">
                <a:solidFill>
                  <a:srgbClr val="006699"/>
                </a:solidFill>
                <a:latin typeface="Arial Black" pitchFamily="34" charset="0"/>
              </a:rPr>
              <a:t>Recycling Application</a:t>
            </a: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431800" y="1558925"/>
            <a:ext cx="8589963" cy="1225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/>
              <a:t>Approximately eighty-five 20-ounce plastic </a:t>
            </a:r>
          </a:p>
          <a:p>
            <a:pPr marL="342900" indent="-342900">
              <a:lnSpc>
                <a:spcPct val="55000"/>
              </a:lnSpc>
              <a:spcBef>
                <a:spcPct val="50000"/>
              </a:spcBef>
            </a:pPr>
            <a:r>
              <a:rPr lang="en-US" sz="2400" b="1"/>
              <a:t>bottles must be recycled to produce the fiberfill </a:t>
            </a:r>
          </a:p>
          <a:p>
            <a:pPr marL="342900" indent="-342900">
              <a:lnSpc>
                <a:spcPct val="55000"/>
              </a:lnSpc>
              <a:spcBef>
                <a:spcPct val="50000"/>
              </a:spcBef>
            </a:pPr>
            <a:r>
              <a:rPr lang="en-US" sz="2400" b="1"/>
              <a:t>for a sleeping bag.</a:t>
            </a:r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468313" y="2857500"/>
            <a:ext cx="7597775" cy="8223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Write an expression for the number of bottles needed to make </a:t>
            </a:r>
            <a:r>
              <a:rPr lang="en-US" sz="2400" b="1" i="1"/>
              <a:t>s</a:t>
            </a:r>
            <a:r>
              <a:rPr lang="en-US" sz="2400" b="1"/>
              <a:t> sleeping bags.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468313" y="4046538"/>
            <a:ext cx="6656387" cy="895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/>
              <a:t>The expression 85</a:t>
            </a:r>
            <a:r>
              <a:rPr lang="en-US" sz="2400" i="1"/>
              <a:t>s</a:t>
            </a:r>
            <a:r>
              <a:rPr lang="en-US" sz="2400"/>
              <a:t> models the number of</a:t>
            </a:r>
          </a:p>
          <a:p>
            <a:pPr marL="342900" indent="-342900"/>
            <a:r>
              <a:rPr lang="en-US" sz="2400"/>
              <a:t>bottles to make </a:t>
            </a:r>
            <a:r>
              <a:rPr lang="en-US" sz="2400" i="1"/>
              <a:t>s</a:t>
            </a:r>
            <a:r>
              <a:rPr lang="en-US" sz="2400"/>
              <a:t> sleeping bags.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44624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1.1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1277938"/>
            <a:ext cx="8439150" cy="4598987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/>
            <a:r>
              <a:rPr lang="en-US" altLang="en-US" sz="2800" b="1">
                <a:solidFill>
                  <a:schemeClr val="accent2"/>
                </a:solidFill>
              </a:rPr>
              <a:t>Warm Up</a:t>
            </a:r>
            <a:endParaRPr lang="en-US" altLang="en-US" sz="2800"/>
          </a:p>
          <a:p>
            <a:pPr marL="609600" indent="-609600"/>
            <a:r>
              <a:rPr lang="en-US" altLang="en-US" sz="2400" b="1"/>
              <a:t>Add or subtract.</a:t>
            </a:r>
          </a:p>
          <a:p>
            <a:pPr marL="609600" indent="-609600"/>
            <a:endParaRPr lang="en-US" altLang="en-US" sz="400" b="1"/>
          </a:p>
          <a:p>
            <a:pPr marL="609600" indent="-609600">
              <a:lnSpc>
                <a:spcPct val="140000"/>
              </a:lnSpc>
            </a:pPr>
            <a:r>
              <a:rPr lang="en-US" altLang="en-US" sz="2400" b="1"/>
              <a:t>1.</a:t>
            </a:r>
            <a:r>
              <a:rPr lang="en-US" altLang="en-US" sz="2400"/>
              <a:t> 6 + 104                         	</a:t>
            </a:r>
            <a:r>
              <a:rPr lang="en-US" altLang="en-US" sz="2400" b="1"/>
              <a:t>2.</a:t>
            </a:r>
            <a:r>
              <a:rPr lang="en-US" altLang="en-US" sz="2400"/>
              <a:t> 12(9) </a:t>
            </a:r>
          </a:p>
          <a:p>
            <a:pPr marL="609600" indent="-609600">
              <a:lnSpc>
                <a:spcPct val="140000"/>
              </a:lnSpc>
            </a:pPr>
            <a:r>
              <a:rPr lang="en-US" altLang="en-US" sz="2400" b="1"/>
              <a:t>3. </a:t>
            </a:r>
            <a:r>
              <a:rPr lang="en-US" altLang="en-US" sz="2400"/>
              <a:t>23 – 8 				</a:t>
            </a:r>
            <a:r>
              <a:rPr lang="en-US" altLang="en-US" sz="2400" b="1"/>
              <a:t>4. </a:t>
            </a:r>
            <a:r>
              <a:rPr lang="en-US" altLang="en-US" sz="2400"/>
              <a:t> </a:t>
            </a:r>
            <a:endParaRPr lang="en-US" altLang="en-US" sz="2400" b="1"/>
          </a:p>
          <a:p>
            <a:pPr marL="609600" indent="-609600"/>
            <a:endParaRPr lang="en-US" altLang="en-US" sz="400" b="1"/>
          </a:p>
          <a:p>
            <a:pPr marL="609600" indent="-609600"/>
            <a:r>
              <a:rPr lang="en-US" altLang="en-US" sz="2400"/>
              <a:t>				</a:t>
            </a:r>
            <a:r>
              <a:rPr lang="en-US" altLang="en-US" sz="2400" b="1"/>
              <a:t> </a:t>
            </a:r>
          </a:p>
          <a:p>
            <a:pPr marL="609600" indent="-609600"/>
            <a:r>
              <a:rPr lang="en-US" altLang="en-US" sz="2400" b="1"/>
              <a:t>Multiply or divide.</a:t>
            </a:r>
          </a:p>
          <a:p>
            <a:pPr marL="609600" indent="-609600"/>
            <a:endParaRPr lang="en-US" altLang="en-US" sz="400" b="1"/>
          </a:p>
          <a:p>
            <a:pPr marL="609600" indent="-609600">
              <a:lnSpc>
                <a:spcPct val="130000"/>
              </a:lnSpc>
            </a:pPr>
            <a:r>
              <a:rPr lang="en-US" altLang="en-US" sz="2400" b="1"/>
              <a:t>5. </a:t>
            </a:r>
            <a:r>
              <a:rPr lang="en-US" altLang="en-US" sz="2400"/>
              <a:t>324 ÷ 18 </a:t>
            </a:r>
            <a:r>
              <a:rPr lang="en-US" altLang="en-US" sz="2400" b="1"/>
              <a:t>			6.  </a:t>
            </a:r>
            <a:endParaRPr lang="en-US" altLang="en-US" sz="2400"/>
          </a:p>
          <a:p>
            <a:pPr marL="609600" indent="-609600">
              <a:lnSpc>
                <a:spcPct val="130000"/>
              </a:lnSpc>
            </a:pPr>
            <a:r>
              <a:rPr lang="en-US" sz="2400" b="1"/>
              <a:t>7.</a:t>
            </a:r>
            <a:r>
              <a:rPr lang="en-US" sz="2800">
                <a:solidFill>
                  <a:srgbClr val="FF0000"/>
                </a:solidFill>
              </a:rPr>
              <a:t> </a:t>
            </a:r>
            <a:r>
              <a:rPr lang="en-US" sz="2400"/>
              <a:t>13.5(10)				</a:t>
            </a:r>
            <a:r>
              <a:rPr lang="en-US" sz="2400" b="1"/>
              <a:t>8.</a:t>
            </a:r>
            <a:r>
              <a:rPr lang="en-US" sz="2400"/>
              <a:t> 18.2 ÷ 2</a:t>
            </a:r>
            <a:endParaRPr lang="en-US" altLang="en-US" sz="240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389688" y="2406650"/>
            <a:ext cx="849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108</a:t>
            </a:r>
          </a:p>
        </p:txBody>
      </p:sp>
      <p:sp>
        <p:nvSpPr>
          <p:cNvPr id="3076" name="Text Box 66"/>
          <p:cNvSpPr txBox="1">
            <a:spLocks noChangeArrowheads="1"/>
          </p:cNvSpPr>
          <p:nvPr/>
        </p:nvSpPr>
        <p:spPr bwMode="auto">
          <a:xfrm>
            <a:off x="2384425" y="2344738"/>
            <a:ext cx="206375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en-US" sz="2400"/>
          </a:p>
        </p:txBody>
      </p:sp>
      <p:sp>
        <p:nvSpPr>
          <p:cNvPr id="10308" name="Text Box 68"/>
          <p:cNvSpPr txBox="1">
            <a:spLocks noChangeArrowheads="1"/>
          </p:cNvSpPr>
          <p:nvPr/>
        </p:nvSpPr>
        <p:spPr bwMode="auto">
          <a:xfrm>
            <a:off x="2222500" y="2420938"/>
            <a:ext cx="765175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>
                <a:solidFill>
                  <a:srgbClr val="FF3300"/>
                </a:solidFill>
              </a:rPr>
              <a:t>110</a:t>
            </a:r>
          </a:p>
        </p:txBody>
      </p:sp>
      <p:sp>
        <p:nvSpPr>
          <p:cNvPr id="10310" name="Text Box 70"/>
          <p:cNvSpPr txBox="1">
            <a:spLocks noChangeArrowheads="1"/>
          </p:cNvSpPr>
          <p:nvPr/>
        </p:nvSpPr>
        <p:spPr bwMode="auto">
          <a:xfrm>
            <a:off x="1978025" y="2997200"/>
            <a:ext cx="68580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>
                <a:solidFill>
                  <a:srgbClr val="FF3300"/>
                </a:solidFill>
              </a:rPr>
              <a:t>15</a:t>
            </a:r>
          </a:p>
        </p:txBody>
      </p:sp>
      <p:sp>
        <p:nvSpPr>
          <p:cNvPr id="3079" name="Text Box 85"/>
          <p:cNvSpPr txBox="1">
            <a:spLocks noChangeArrowheads="1"/>
          </p:cNvSpPr>
          <p:nvPr/>
        </p:nvSpPr>
        <p:spPr bwMode="auto">
          <a:xfrm flipV="1">
            <a:off x="6324600" y="2725738"/>
            <a:ext cx="1539875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 marL="342900" indent="-342900"/>
            <a:endParaRPr lang="en-US" sz="2400"/>
          </a:p>
        </p:txBody>
      </p:sp>
      <p:sp>
        <p:nvSpPr>
          <p:cNvPr id="10338" name="Text Box 98"/>
          <p:cNvSpPr txBox="1">
            <a:spLocks noChangeArrowheads="1"/>
          </p:cNvSpPr>
          <p:nvPr/>
        </p:nvSpPr>
        <p:spPr bwMode="auto">
          <a:xfrm>
            <a:off x="2386013" y="4583113"/>
            <a:ext cx="57150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>
                <a:solidFill>
                  <a:srgbClr val="FF3300"/>
                </a:solidFill>
              </a:rPr>
              <a:t>18</a:t>
            </a:r>
          </a:p>
        </p:txBody>
      </p:sp>
      <p:sp>
        <p:nvSpPr>
          <p:cNvPr id="10346" name="Text Box 106"/>
          <p:cNvSpPr txBox="1">
            <a:spLocks noChangeArrowheads="1"/>
          </p:cNvSpPr>
          <p:nvPr/>
        </p:nvSpPr>
        <p:spPr bwMode="auto">
          <a:xfrm>
            <a:off x="2362200" y="5207000"/>
            <a:ext cx="1165225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>
                <a:solidFill>
                  <a:srgbClr val="FF3300"/>
                </a:solidFill>
              </a:rPr>
              <a:t>135</a:t>
            </a:r>
          </a:p>
        </p:txBody>
      </p:sp>
      <p:sp>
        <p:nvSpPr>
          <p:cNvPr id="10352" name="Text Box 112"/>
          <p:cNvSpPr txBox="1">
            <a:spLocks noChangeArrowheads="1"/>
          </p:cNvSpPr>
          <p:nvPr/>
        </p:nvSpPr>
        <p:spPr bwMode="auto">
          <a:xfrm>
            <a:off x="6934200" y="5207000"/>
            <a:ext cx="114300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9.1</a:t>
            </a:r>
          </a:p>
        </p:txBody>
      </p:sp>
      <p:pic>
        <p:nvPicPr>
          <p:cNvPr id="3083" name="Picture 115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88" y="2878138"/>
            <a:ext cx="7715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6" name="Picture 116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2863850"/>
            <a:ext cx="4191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17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4459288"/>
            <a:ext cx="8953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8" name="Text Box 118"/>
          <p:cNvSpPr txBox="1">
            <a:spLocks noChangeArrowheads="1"/>
          </p:cNvSpPr>
          <p:nvPr/>
        </p:nvSpPr>
        <p:spPr bwMode="auto">
          <a:xfrm>
            <a:off x="6480175" y="4611688"/>
            <a:ext cx="377825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5516" y="44624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1.1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  <p:bldP spid="10308" grpId="0"/>
      <p:bldP spid="10338" grpId="0"/>
      <p:bldP spid="10346" grpId="0"/>
      <p:bldP spid="10352" grpId="0"/>
      <p:bldP spid="103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2000" y="1235075"/>
            <a:ext cx="7315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 </a:t>
            </a:r>
            <a:r>
              <a:rPr lang="en-US" sz="2400" b="1" u="sng"/>
              <a:t>variable</a:t>
            </a:r>
            <a:r>
              <a:rPr lang="en-US" sz="2400"/>
              <a:t> is a letter or a symbol used to represent a value that can change.</a:t>
            </a:r>
            <a:r>
              <a:rPr lang="en-US" sz="2000"/>
              <a:t>  </a:t>
            </a:r>
            <a:endParaRPr lang="en-US" sz="2400"/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762000" y="2606675"/>
            <a:ext cx="731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 </a:t>
            </a:r>
            <a:r>
              <a:rPr lang="en-US" sz="2400" b="1" u="sng"/>
              <a:t>constant</a:t>
            </a:r>
            <a:r>
              <a:rPr lang="en-US" sz="2400"/>
              <a:t> is a value that does not change.</a:t>
            </a:r>
          </a:p>
          <a:p>
            <a:pPr>
              <a:spcBef>
                <a:spcPct val="50000"/>
              </a:spcBef>
            </a:pPr>
            <a:r>
              <a:rPr lang="en-US" sz="2000"/>
              <a:t>  </a:t>
            </a:r>
            <a:endParaRPr lang="en-US" sz="2400"/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762000" y="3657600"/>
            <a:ext cx="7315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 </a:t>
            </a:r>
            <a:r>
              <a:rPr lang="en-US" sz="2400" b="1" u="sng"/>
              <a:t>numerical expression</a:t>
            </a:r>
            <a:r>
              <a:rPr lang="en-US" sz="2400" b="1"/>
              <a:t> </a:t>
            </a:r>
            <a:r>
              <a:rPr lang="en-US" sz="2400"/>
              <a:t>contains only constants and operations.</a:t>
            </a:r>
            <a:r>
              <a:rPr lang="en-US" sz="2000"/>
              <a:t>  </a:t>
            </a:r>
            <a:endParaRPr lang="en-US" sz="2400"/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762000" y="5029200"/>
            <a:ext cx="7169150" cy="8223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An </a:t>
            </a:r>
            <a:r>
              <a:rPr lang="en-US" sz="2400" b="1" u="sng"/>
              <a:t>algebraic expression</a:t>
            </a:r>
            <a:r>
              <a:rPr lang="en-US" sz="2400"/>
              <a:t> may contain variables, constants, and operations.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8620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1.1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95" grpId="0" autoUpdateAnimBg="0"/>
      <p:bldP spid="6197" grpId="0" autoUpdateAnimBg="0"/>
      <p:bldP spid="61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55650" y="981075"/>
            <a:ext cx="7315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You will need to translate between algebraic expressions and words to be successful in math. 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176338" y="3206750"/>
            <a:ext cx="731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r>
              <a:rPr lang="en-US" sz="2000"/>
              <a:t>  </a:t>
            </a:r>
            <a:endParaRPr lang="en-US" sz="2400"/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1150938" y="3105150"/>
            <a:ext cx="2916237" cy="11636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US" sz="3200">
                <a:solidFill>
                  <a:srgbClr val="FF3300"/>
                </a:solidFill>
              </a:rPr>
              <a:t>Plus, sum,</a:t>
            </a:r>
          </a:p>
          <a:p>
            <a:pPr marL="342900" indent="-342900" algn="ctr"/>
            <a:r>
              <a:rPr lang="en-US" sz="3200">
                <a:solidFill>
                  <a:srgbClr val="FF3300"/>
                </a:solidFill>
              </a:rPr>
              <a:t>increased by</a:t>
            </a:r>
          </a:p>
        </p:txBody>
      </p:sp>
      <p:graphicFrame>
        <p:nvGraphicFramePr>
          <p:cNvPr id="59459" name="Group 67"/>
          <p:cNvGraphicFramePr>
            <a:graphicFrameLocks noGrp="1"/>
          </p:cNvGraphicFramePr>
          <p:nvPr/>
        </p:nvGraphicFramePr>
        <p:xfrm>
          <a:off x="719138" y="2312988"/>
          <a:ext cx="7885112" cy="4086225"/>
        </p:xfrm>
        <a:graphic>
          <a:graphicData uri="http://schemas.openxmlformats.org/drawingml/2006/table">
            <a:tbl>
              <a:tblPr/>
              <a:tblGrid>
                <a:gridCol w="3943350"/>
                <a:gridCol w="3941762"/>
              </a:tblGrid>
              <a:tr h="20526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3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38" name="Text Box 46"/>
          <p:cNvSpPr txBox="1">
            <a:spLocks noChangeArrowheads="1"/>
          </p:cNvSpPr>
          <p:nvPr/>
        </p:nvSpPr>
        <p:spPr bwMode="auto">
          <a:xfrm>
            <a:off x="4679950" y="3105150"/>
            <a:ext cx="3851275" cy="1066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US" sz="3200">
                <a:solidFill>
                  <a:schemeClr val="accent2"/>
                </a:solidFill>
              </a:rPr>
              <a:t>Minus, difference, less than</a:t>
            </a:r>
          </a:p>
        </p:txBody>
      </p:sp>
      <p:sp>
        <p:nvSpPr>
          <p:cNvPr id="59439" name="Text Box 47"/>
          <p:cNvSpPr txBox="1">
            <a:spLocks noChangeArrowheads="1"/>
          </p:cNvSpPr>
          <p:nvPr/>
        </p:nvSpPr>
        <p:spPr bwMode="auto">
          <a:xfrm>
            <a:off x="503238" y="5278438"/>
            <a:ext cx="4321175" cy="1066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009900"/>
                </a:solidFill>
              </a:rPr>
              <a:t>Times, product, equal groups of</a:t>
            </a:r>
          </a:p>
        </p:txBody>
      </p:sp>
      <p:sp>
        <p:nvSpPr>
          <p:cNvPr id="59441" name="Text Box 49"/>
          <p:cNvSpPr txBox="1">
            <a:spLocks noChangeArrowheads="1"/>
          </p:cNvSpPr>
          <p:nvPr/>
        </p:nvSpPr>
        <p:spPr bwMode="auto">
          <a:xfrm>
            <a:off x="4464050" y="5265738"/>
            <a:ext cx="4321175" cy="1066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D60093"/>
                </a:solidFill>
              </a:rPr>
              <a:t>Divided by, quotient</a:t>
            </a:r>
          </a:p>
        </p:txBody>
      </p:sp>
      <p:pic>
        <p:nvPicPr>
          <p:cNvPr id="9" name="Picture 8" descr="MC90043484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8950" y="0"/>
            <a:ext cx="10350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15516" y="44624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1.1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59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59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59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9" grpId="0"/>
      <p:bldP spid="59438" grpId="0"/>
      <p:bldP spid="59439" grpId="0"/>
      <p:bldP spid="594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6"/>
          <p:cNvSpPr txBox="1">
            <a:spLocks noChangeArrowheads="1"/>
          </p:cNvSpPr>
          <p:nvPr/>
        </p:nvSpPr>
        <p:spPr bwMode="auto">
          <a:xfrm>
            <a:off x="250825" y="1665288"/>
            <a:ext cx="8461375" cy="83026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Give two ways to write each algebraic expression in words.</a:t>
            </a:r>
            <a:endParaRPr lang="en-US" sz="2400"/>
          </a:p>
        </p:txBody>
      </p:sp>
      <p:sp>
        <p:nvSpPr>
          <p:cNvPr id="9219" name="Text Box 17"/>
          <p:cNvSpPr txBox="1">
            <a:spLocks noChangeArrowheads="1"/>
          </p:cNvSpPr>
          <p:nvPr/>
        </p:nvSpPr>
        <p:spPr bwMode="auto">
          <a:xfrm>
            <a:off x="287338" y="2673350"/>
            <a:ext cx="763270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 b="1"/>
              <a:t>A.  9 + </a:t>
            </a:r>
            <a:r>
              <a:rPr lang="en-US" sz="2400" b="1" i="1"/>
              <a:t>r			      </a:t>
            </a:r>
            <a:r>
              <a:rPr lang="en-US" sz="2400" b="1"/>
              <a:t>B. </a:t>
            </a:r>
            <a:r>
              <a:rPr lang="en-US" sz="2400" b="1" i="1"/>
              <a:t>q </a:t>
            </a:r>
            <a:r>
              <a:rPr lang="en-US" sz="2400" b="1"/>
              <a:t>–</a:t>
            </a:r>
            <a:r>
              <a:rPr lang="en-US" sz="2400" b="1" i="1"/>
              <a:t> 3 </a:t>
            </a:r>
            <a:endParaRPr lang="en-US" sz="2400" b="1"/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827088" y="3141663"/>
            <a:ext cx="3348037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/>
              <a:t>the sum of 9 and </a:t>
            </a:r>
            <a:r>
              <a:rPr lang="en-US" sz="2400" i="1"/>
              <a:t>r</a:t>
            </a:r>
            <a:endParaRPr lang="en-US" sz="2400"/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862013" y="3608388"/>
            <a:ext cx="3421062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/>
              <a:t>9 increased by </a:t>
            </a:r>
            <a:r>
              <a:rPr lang="en-US" sz="2400" i="1"/>
              <a:t>r</a:t>
            </a:r>
            <a:endParaRPr lang="en-US" sz="2400"/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831850" y="4724400"/>
            <a:ext cx="374015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/>
              <a:t>the product of </a:t>
            </a:r>
            <a:r>
              <a:rPr lang="en-US" sz="2400" i="1"/>
              <a:t>m </a:t>
            </a:r>
            <a:r>
              <a:rPr lang="en-US" sz="2400"/>
              <a:t>and 7</a:t>
            </a:r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860425" y="5192713"/>
            <a:ext cx="1731963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i="1"/>
              <a:t>m</a:t>
            </a:r>
            <a:r>
              <a:rPr lang="en-US" sz="2400"/>
              <a:t> times 7</a:t>
            </a:r>
            <a:endParaRPr lang="en-US" sz="2400" i="1"/>
          </a:p>
        </p:txBody>
      </p:sp>
      <p:sp>
        <p:nvSpPr>
          <p:cNvPr id="60443" name="Text Box 27"/>
          <p:cNvSpPr txBox="1">
            <a:spLocks noChangeArrowheads="1"/>
          </p:cNvSpPr>
          <p:nvPr/>
        </p:nvSpPr>
        <p:spPr bwMode="auto">
          <a:xfrm>
            <a:off x="5040313" y="3133725"/>
            <a:ext cx="4211637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/>
              <a:t>the difference of </a:t>
            </a:r>
            <a:r>
              <a:rPr lang="en-US" sz="2400" i="1"/>
              <a:t>q</a:t>
            </a:r>
            <a:r>
              <a:rPr lang="en-US" sz="2400"/>
              <a:t> and 3</a:t>
            </a:r>
          </a:p>
        </p:txBody>
      </p:sp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5075238" y="3630613"/>
            <a:ext cx="216535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/>
              <a:t>3 less than </a:t>
            </a:r>
            <a:r>
              <a:rPr lang="en-US" sz="2400" i="1"/>
              <a:t>q</a:t>
            </a:r>
            <a:endParaRPr lang="en-US" sz="2400"/>
          </a:p>
        </p:txBody>
      </p:sp>
      <p:sp>
        <p:nvSpPr>
          <p:cNvPr id="60452" name="Text Box 36"/>
          <p:cNvSpPr txBox="1">
            <a:spLocks noChangeArrowheads="1"/>
          </p:cNvSpPr>
          <p:nvPr/>
        </p:nvSpPr>
        <p:spPr bwMode="auto">
          <a:xfrm>
            <a:off x="5040313" y="4724400"/>
            <a:ext cx="3648075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/>
              <a:t>the quotient of </a:t>
            </a:r>
            <a:r>
              <a:rPr lang="en-US" sz="2400" i="1"/>
              <a:t>j</a:t>
            </a:r>
            <a:r>
              <a:rPr lang="en-US" sz="2400"/>
              <a:t> and 6</a:t>
            </a:r>
          </a:p>
        </p:txBody>
      </p:sp>
      <p:sp>
        <p:nvSpPr>
          <p:cNvPr id="60453" name="Text Box 37"/>
          <p:cNvSpPr txBox="1">
            <a:spLocks noChangeArrowheads="1"/>
          </p:cNvSpPr>
          <p:nvPr/>
        </p:nvSpPr>
        <p:spPr bwMode="auto">
          <a:xfrm>
            <a:off x="5111750" y="5192713"/>
            <a:ext cx="227965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i="1"/>
              <a:t>j</a:t>
            </a:r>
            <a:r>
              <a:rPr lang="en-US" sz="2400"/>
              <a:t> divided by 6</a:t>
            </a:r>
            <a:endParaRPr lang="en-US" sz="2400" i="1"/>
          </a:p>
        </p:txBody>
      </p:sp>
      <p:sp>
        <p:nvSpPr>
          <p:cNvPr id="9228" name="Text Box 39"/>
          <p:cNvSpPr txBox="1"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1: Translating from Algebra to Words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9229" name="Text Box 40"/>
          <p:cNvSpPr txBox="1">
            <a:spLocks noChangeArrowheads="1"/>
          </p:cNvSpPr>
          <p:nvPr/>
        </p:nvSpPr>
        <p:spPr bwMode="auto">
          <a:xfrm>
            <a:off x="287338" y="4267200"/>
            <a:ext cx="763270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 b="1"/>
              <a:t>C.  7</a:t>
            </a:r>
            <a:r>
              <a:rPr lang="en-US" sz="2400" b="1" i="1"/>
              <a:t>m</a:t>
            </a:r>
            <a:r>
              <a:rPr lang="en-US" sz="2400" b="1"/>
              <a:t> </a:t>
            </a:r>
            <a:r>
              <a:rPr lang="en-US" sz="2400" b="1" i="1"/>
              <a:t>			      </a:t>
            </a:r>
            <a:r>
              <a:rPr lang="en-US" sz="2400" b="1"/>
              <a:t>D. </a:t>
            </a:r>
            <a:r>
              <a:rPr lang="en-US" sz="2400" b="1" i="1"/>
              <a:t>j </a:t>
            </a:r>
            <a:r>
              <a:rPr lang="en-US" sz="2400" b="1"/>
              <a:t> 6</a:t>
            </a:r>
            <a:r>
              <a:rPr lang="en-US" sz="2400" b="1" i="1"/>
              <a:t> </a:t>
            </a:r>
            <a:endParaRPr lang="en-US" sz="2400" b="1"/>
          </a:p>
        </p:txBody>
      </p:sp>
      <p:sp>
        <p:nvSpPr>
          <p:cNvPr id="14" name="TextBox 13"/>
          <p:cNvSpPr txBox="1"/>
          <p:nvPr/>
        </p:nvSpPr>
        <p:spPr>
          <a:xfrm>
            <a:off x="215516" y="44624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1.1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4" grpId="0"/>
      <p:bldP spid="60435" grpId="0"/>
      <p:bldP spid="60437" grpId="0"/>
      <p:bldP spid="60438" grpId="0"/>
      <p:bldP spid="60443" grpId="0"/>
      <p:bldP spid="60444" grpId="0"/>
      <p:bldP spid="60452" grpId="0"/>
      <p:bldP spid="604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358775" y="2170113"/>
            <a:ext cx="8569325" cy="11874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John types 62 words per minute. Write an                 expression for the number of words he types in </a:t>
            </a:r>
            <a:r>
              <a:rPr lang="en-US" sz="2400" b="1" i="1"/>
              <a:t>m </a:t>
            </a:r>
            <a:r>
              <a:rPr lang="en-US" sz="2400" b="1"/>
              <a:t>minutes.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323850" y="3500438"/>
            <a:ext cx="844550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i="1"/>
              <a:t>m</a:t>
            </a:r>
            <a:r>
              <a:rPr lang="en-US" sz="2400"/>
              <a:t> represents the number of minutes that John types.</a:t>
            </a:r>
            <a:endParaRPr lang="en-US" sz="2400" i="1"/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323850" y="4003675"/>
            <a:ext cx="2411413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/>
              <a:t>62 ·</a:t>
            </a:r>
            <a:r>
              <a:rPr lang="en-US" sz="2400" i="1"/>
              <a:t> m </a:t>
            </a:r>
            <a:r>
              <a:rPr lang="en-US" sz="2400"/>
              <a:t>or 62</a:t>
            </a:r>
            <a:r>
              <a:rPr lang="en-US" sz="2400" i="1"/>
              <a:t>m</a:t>
            </a: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3027363" y="3992563"/>
            <a:ext cx="4640262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i="1">
                <a:solidFill>
                  <a:srgbClr val="3333FF"/>
                </a:solidFill>
              </a:rPr>
              <a:t>Think: m groups of 62 words</a:t>
            </a:r>
          </a:p>
        </p:txBody>
      </p:sp>
      <p:sp>
        <p:nvSpPr>
          <p:cNvPr id="12294" name="Text Box 20"/>
          <p:cNvSpPr txBox="1"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sz="2400" dirty="0" smtClean="0">
                <a:solidFill>
                  <a:srgbClr val="006699"/>
                </a:solidFill>
                <a:latin typeface="Arial Black" pitchFamily="34" charset="0"/>
              </a:rPr>
              <a:t>2: </a:t>
            </a: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Translating from Words to Algebra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44624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1.1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/>
      <p:bldP spid="68616" grpId="0"/>
      <p:bldP spid="686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6"/>
          <p:cNvSpPr txBox="1">
            <a:spLocks noChangeArrowheads="1"/>
          </p:cNvSpPr>
          <p:nvPr/>
        </p:nvSpPr>
        <p:spPr bwMode="auto">
          <a:xfrm>
            <a:off x="287338" y="2205038"/>
            <a:ext cx="8605837" cy="8223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Roberto is 4 years older than Emily, who is </a:t>
            </a:r>
            <a:r>
              <a:rPr lang="en-US" sz="2400" b="1" i="1"/>
              <a:t>y </a:t>
            </a:r>
            <a:r>
              <a:rPr lang="en-US" sz="2400" b="1"/>
              <a:t>years old. Write an expression for Roberto’s age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323850" y="3151188"/>
            <a:ext cx="405765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i="1"/>
              <a:t>y </a:t>
            </a:r>
            <a:r>
              <a:rPr lang="en-US" sz="2400"/>
              <a:t>represents Emily’s age.</a:t>
            </a:r>
            <a:endParaRPr lang="en-US" sz="2400" i="1"/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323850" y="3638550"/>
            <a:ext cx="102235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i="1"/>
              <a:t>y </a:t>
            </a:r>
            <a:r>
              <a:rPr lang="en-US" sz="2400"/>
              <a:t>+ 4</a:t>
            </a:r>
            <a:endParaRPr lang="en-US" sz="2400" i="1"/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1687513" y="3652838"/>
            <a:ext cx="6650037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i="1">
                <a:solidFill>
                  <a:srgbClr val="3333FF"/>
                </a:solidFill>
              </a:rPr>
              <a:t>Think: “older than” means “greater than.”</a:t>
            </a:r>
          </a:p>
        </p:txBody>
      </p:sp>
      <p:sp>
        <p:nvSpPr>
          <p:cNvPr id="13318" name="Text Box 11"/>
          <p:cNvSpPr txBox="1"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sz="2400" dirty="0" smtClean="0">
                <a:solidFill>
                  <a:srgbClr val="006699"/>
                </a:solidFill>
                <a:latin typeface="Arial Black" pitchFamily="34" charset="0"/>
              </a:rPr>
              <a:t>3: </a:t>
            </a: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Translating from Words to Algebra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5516" y="44624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1.1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7" grpId="0"/>
      <p:bldP spid="87048" grpId="0"/>
      <p:bldP spid="870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8"/>
          <p:cNvSpPr txBox="1">
            <a:spLocks noChangeArrowheads="1"/>
          </p:cNvSpPr>
          <p:nvPr/>
        </p:nvSpPr>
        <p:spPr bwMode="auto">
          <a:xfrm>
            <a:off x="468313" y="2097088"/>
            <a:ext cx="8207375" cy="11874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Joey earns $5 for each car he washes. Write an expression for the number of cars Joey must wash to earn </a:t>
            </a:r>
            <a:r>
              <a:rPr lang="en-US" sz="2400" b="1" i="1"/>
              <a:t>d</a:t>
            </a:r>
            <a:r>
              <a:rPr lang="en-US" sz="2400" b="1"/>
              <a:t> dollars.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503238" y="3500438"/>
            <a:ext cx="8245475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 i="1"/>
              <a:t>d </a:t>
            </a:r>
            <a:r>
              <a:rPr lang="en-US" sz="2400"/>
              <a:t>represents the total amount that Joey will earn.</a:t>
            </a: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1368425" y="4149725"/>
            <a:ext cx="6397625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i="1">
                <a:solidFill>
                  <a:srgbClr val="3333FF"/>
                </a:solidFill>
              </a:rPr>
              <a:t>Think: How many groups of $5 are in d?</a:t>
            </a:r>
          </a:p>
        </p:txBody>
      </p:sp>
      <p:sp>
        <p:nvSpPr>
          <p:cNvPr id="14341" name="Text Box 17"/>
          <p:cNvSpPr txBox="1"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sz="2400" dirty="0" smtClean="0">
                <a:solidFill>
                  <a:srgbClr val="006699"/>
                </a:solidFill>
                <a:latin typeface="Arial Black" pitchFamily="34" charset="0"/>
              </a:rPr>
              <a:t>4: </a:t>
            </a: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Translating from Words to Algebra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69659" name="Picture 27" descr="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6263" y="4041775"/>
            <a:ext cx="266700" cy="723900"/>
          </a:xfrm>
          <a:noFill/>
        </p:spPr>
      </p:pic>
      <p:sp>
        <p:nvSpPr>
          <p:cNvPr id="7" name="TextBox 6"/>
          <p:cNvSpPr txBox="1"/>
          <p:nvPr/>
        </p:nvSpPr>
        <p:spPr>
          <a:xfrm>
            <a:off x="179512" y="44624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1.1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9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1" grpId="0"/>
      <p:bldP spid="696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1066800" y="1295400"/>
            <a:ext cx="7254875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en-US" sz="2400"/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684213" y="1592263"/>
            <a:ext cx="8001000" cy="19177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0"/>
              </a:spcBef>
            </a:pPr>
            <a:r>
              <a:rPr lang="en-US" sz="2400"/>
              <a:t>To </a:t>
            </a:r>
            <a:r>
              <a:rPr lang="en-US" sz="2400" b="1" u="sng"/>
              <a:t>evaluate</a:t>
            </a:r>
            <a:r>
              <a:rPr lang="en-US" sz="2400" b="1"/>
              <a:t> </a:t>
            </a:r>
            <a:r>
              <a:rPr lang="en-US" sz="2400"/>
              <a:t>an expression is to find its value. </a:t>
            </a:r>
          </a:p>
          <a:p>
            <a:pPr marL="342900" indent="-342900">
              <a:spcBef>
                <a:spcPct val="0"/>
              </a:spcBef>
            </a:pPr>
            <a:endParaRPr lang="en-US" sz="2400"/>
          </a:p>
          <a:p>
            <a:pPr marL="342900" indent="-342900">
              <a:spcBef>
                <a:spcPct val="0"/>
              </a:spcBef>
            </a:pPr>
            <a:r>
              <a:rPr lang="en-US" sz="2400"/>
              <a:t>To evaluate an algebraic expression, substitute </a:t>
            </a:r>
          </a:p>
          <a:p>
            <a:pPr marL="342900" indent="-342900">
              <a:spcBef>
                <a:spcPct val="0"/>
              </a:spcBef>
            </a:pPr>
            <a:r>
              <a:rPr lang="en-US" sz="2400"/>
              <a:t>numbers for the variables in the expression and </a:t>
            </a:r>
          </a:p>
          <a:p>
            <a:pPr marL="342900" indent="-342900">
              <a:spcBef>
                <a:spcPct val="0"/>
              </a:spcBef>
            </a:pPr>
            <a:r>
              <a:rPr lang="en-US" sz="2400"/>
              <a:t>then simplify the expression.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44624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1.1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sym typeface="Symbol" pitchFamily="18" charset="2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3618</TotalTime>
  <Words>532</Words>
  <Application>Microsoft Office PowerPoint</Application>
  <PresentationFormat>On-screen Show (4:3)</PresentationFormat>
  <Paragraphs>109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Arial MT Bl</vt:lpstr>
      <vt:lpstr>Symbol</vt:lpstr>
      <vt:lpstr>Times New Roman</vt:lpstr>
      <vt:lpstr>Verdana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Manda Reid</dc:creator>
  <cp:lastModifiedBy>Kristie Sweat</cp:lastModifiedBy>
  <cp:revision>172</cp:revision>
  <cp:lastPrinted>2002-10-02T17:02:09Z</cp:lastPrinted>
  <dcterms:created xsi:type="dcterms:W3CDTF">2002-04-04T21:42:53Z</dcterms:created>
  <dcterms:modified xsi:type="dcterms:W3CDTF">2016-08-08T20:00:25Z</dcterms:modified>
</cp:coreProperties>
</file>